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autoCompressPictures="0">
  <p:sldMasterIdLst>
    <p:sldMasterId id="2147483648" r:id="rId1"/>
    <p:sldMasterId id="2147483650" r:id="rId2"/>
  </p:sldMasterIdLst>
  <p:notesMasterIdLst>
    <p:notesMasterId r:id="rId18"/>
  </p:notesMasterIdLst>
  <p:sldIdLst>
    <p:sldId id="256" r:id="rId3"/>
    <p:sldId id="257" r:id="rId4"/>
    <p:sldId id="261" r:id="rId5"/>
    <p:sldId id="262" r:id="rId6"/>
    <p:sldId id="264" r:id="rId7"/>
    <p:sldId id="300" r:id="rId8"/>
    <p:sldId id="265" r:id="rId9"/>
    <p:sldId id="268" r:id="rId10"/>
    <p:sldId id="272" r:id="rId11"/>
    <p:sldId id="273" r:id="rId12"/>
    <p:sldId id="295" r:id="rId13"/>
    <p:sldId id="296" r:id="rId14"/>
    <p:sldId id="297" r:id="rId15"/>
    <p:sldId id="298" r:id="rId16"/>
    <p:sldId id="299" r:id="rId17"/>
  </p:sldIdLst>
  <p:sldSz cx="9144000" cy="6858000" type="screen4x3"/>
  <p:notesSz cx="9925050" cy="6665913"/>
  <p:custDataLst>
    <p:tags r:id="rId1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100">
          <p15:clr>
            <a:srgbClr val="A4A3A4"/>
          </p15:clr>
        </p15:guide>
        <p15:guide id="2" pos="312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A537A354-9762-433F-95B4-A4865DCBE5AE}" styleName="Table_0">
    <a:wholeTbl>
      <a:tcTxStyle>
        <a:font>
          <a:latin typeface="Arial"/>
          <a:ea typeface="Arial"/>
          <a:cs typeface="Arial"/>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5826" autoAdjust="0"/>
  </p:normalViewPr>
  <p:slideViewPr>
    <p:cSldViewPr snapToGrid="0" showGuides="1">
      <p:cViewPr varScale="1">
        <p:scale>
          <a:sx n="42" d="100"/>
          <a:sy n="42" d="100"/>
        </p:scale>
        <p:origin x="1980" y="40"/>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100"/>
        <p:guide pos="312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10.GIF>
</file>

<file path=ppt/media/image11.png>
</file>

<file path=ppt/media/image12.GIF>
</file>

<file path=ppt/media/image13.GIF>
</file>

<file path=ppt/media/image14.png>
</file>

<file path=ppt/media/image2.jpeg>
</file>

<file path=ppt/media/image3.png>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0"/>
            <a:ext cx="4300855" cy="333296"/>
          </a:xfrm>
          <a:prstGeom prst="rect">
            <a:avLst/>
          </a:prstGeom>
          <a:noFill/>
          <a:ln>
            <a:noFill/>
          </a:ln>
        </p:spPr>
        <p:txBody>
          <a:bodyPr spcFirstLastPara="1" wrap="square" lIns="90700" tIns="45350" rIns="90700" bIns="45350" anchor="t"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 name="Google Shape;4;n"/>
          <p:cNvSpPr txBox="1">
            <a:spLocks noGrp="1"/>
          </p:cNvSpPr>
          <p:nvPr>
            <p:ph type="dt" idx="10"/>
          </p:nvPr>
        </p:nvSpPr>
        <p:spPr>
          <a:xfrm>
            <a:off x="5621901" y="0"/>
            <a:ext cx="4300855" cy="333296"/>
          </a:xfrm>
          <a:prstGeom prst="rect">
            <a:avLst/>
          </a:prstGeom>
          <a:noFill/>
          <a:ln>
            <a:noFill/>
          </a:ln>
        </p:spPr>
        <p:txBody>
          <a:bodyPr spcFirstLastPara="1" wrap="square" lIns="90700" tIns="45350" rIns="90700" bIns="4535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 name="Google Shape;5;n"/>
          <p:cNvSpPr>
            <a:spLocks noGrp="1" noRot="1" noChangeAspect="1"/>
          </p:cNvSpPr>
          <p:nvPr>
            <p:ph type="sldImg" idx="3"/>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92506" y="3166309"/>
            <a:ext cx="7940040" cy="2999661"/>
          </a:xfrm>
          <a:prstGeom prst="rect">
            <a:avLst/>
          </a:prstGeom>
          <a:noFill/>
          <a:ln>
            <a:noFill/>
          </a:ln>
        </p:spPr>
        <p:txBody>
          <a:bodyPr spcFirstLastPara="1" wrap="square" lIns="90700" tIns="45350" rIns="90700" bIns="4535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04800" algn="l" rtl="0">
              <a:spcBef>
                <a:spcPts val="360"/>
              </a:spcBef>
              <a:spcAft>
                <a:spcPts val="0"/>
              </a:spcAft>
              <a:buClr>
                <a:schemeClr val="dk1"/>
              </a:buClr>
              <a:buSzPts val="1200"/>
              <a:buFont typeface="Arial" panose="020B060402020202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04800" algn="l" rtl="0">
              <a:spcBef>
                <a:spcPts val="360"/>
              </a:spcBef>
              <a:spcAft>
                <a:spcPts val="0"/>
              </a:spcAft>
              <a:buClr>
                <a:schemeClr val="dk1"/>
              </a:buClr>
              <a:buSzPts val="1200"/>
              <a:buFont typeface="Noto Sans Symbols" panose="020B050204050402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04800" algn="l" rtl="0">
              <a:spcBef>
                <a:spcPts val="360"/>
              </a:spcBef>
              <a:spcAft>
                <a:spcPts val="0"/>
              </a:spcAft>
              <a:buClr>
                <a:schemeClr val="dk1"/>
              </a:buClr>
              <a:buSzPts val="1200"/>
              <a:buFont typeface="Courier New" panose="02070309020205020404"/>
              <a:buChar char="o"/>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04800" algn="l" rtl="0">
              <a:spcBef>
                <a:spcPts val="360"/>
              </a:spcBef>
              <a:spcAft>
                <a:spcPts val="0"/>
              </a:spcAft>
              <a:buClr>
                <a:schemeClr val="dk1"/>
              </a:buClr>
              <a:buSzPts val="1200"/>
              <a:buFont typeface="Noto Sans Symbols" panose="020B050204050402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2" y="6331460"/>
            <a:ext cx="4300855" cy="333296"/>
          </a:xfrm>
          <a:prstGeom prst="rect">
            <a:avLst/>
          </a:prstGeom>
          <a:noFill/>
          <a:ln>
            <a:noFill/>
          </a:ln>
        </p:spPr>
        <p:txBody>
          <a:bodyPr spcFirstLastPara="1" wrap="square" lIns="90700" tIns="45350" rIns="90700" bIns="45350" anchor="b"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8" name="Google Shape;8;n"/>
          <p:cNvSpPr txBox="1">
            <a:spLocks noGrp="1"/>
          </p:cNvSpPr>
          <p:nvPr>
            <p:ph type="sldNum" idx="12"/>
          </p:nvPr>
        </p:nvSpPr>
        <p:spPr>
          <a:xfrm>
            <a:off x="5621901" y="6331460"/>
            <a:ext cx="4300855" cy="333296"/>
          </a:xfrm>
          <a:prstGeom prst="rect">
            <a:avLst/>
          </a:prstGeom>
          <a:noFill/>
          <a:ln>
            <a:noFill/>
          </a:ln>
        </p:spPr>
        <p:txBody>
          <a:bodyPr spcFirstLastPara="1" wrap="square" lIns="90700" tIns="45350" rIns="90700" bIns="45350" anchor="b" anchorCtr="0">
            <a:noAutofit/>
          </a:bodyPr>
          <a:lstStyle/>
          <a:p>
            <a:pPr marL="0" marR="0" lvl="0" indent="0" algn="r" rtl="0">
              <a:spcBef>
                <a:spcPts val="0"/>
              </a:spcBef>
              <a:spcAft>
                <a:spcPts val="0"/>
              </a:spcAft>
              <a:buNone/>
            </a:pPr>
            <a:fld id="{00000000-1234-1234-1234-123412341234}" type="slidenum">
              <a:rPr lang="de-DE"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1: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 name="Google Shape;74;p1:notes"/>
          <p:cNvSpPr txBox="1">
            <a:spLocks noGrp="1"/>
          </p:cNvSpPr>
          <p:nvPr>
            <p:ph type="body" idx="1"/>
          </p:nvPr>
        </p:nvSpPr>
        <p:spPr>
          <a:xfrm>
            <a:off x="992506" y="3166309"/>
            <a:ext cx="7940040" cy="2999661"/>
          </a:xfrm>
          <a:prstGeom prst="rect">
            <a:avLst/>
          </a:prstGeom>
          <a:noFill/>
          <a:ln>
            <a:noFill/>
          </a:ln>
        </p:spPr>
        <p:txBody>
          <a:bodyPr spcFirstLastPara="1" wrap="square" lIns="90700" tIns="45350" rIns="90700" bIns="45350" anchor="t" anchorCtr="0">
            <a:noAutofit/>
          </a:bodyPr>
          <a:lstStyle/>
          <a:p>
            <a:pPr marL="0" lvl="0" indent="0" algn="l" rtl="0">
              <a:spcBef>
                <a:spcPts val="0"/>
              </a:spcBef>
              <a:spcAft>
                <a:spcPts val="0"/>
              </a:spcAft>
              <a:buNone/>
            </a:pP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Good morning, I am Joshua</a:t>
            </a:r>
            <a:r>
              <a:rPr lang="de-DE" dirty="0"/>
              <a:t> from group </a:t>
            </a: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8, and m</a:t>
            </a:r>
            <a:r>
              <a:rPr lang="de-DE" dirty="0"/>
              <a:t>y </a:t>
            </a:r>
            <a:r>
              <a:rPr lang="de-DE" dirty="0" err="1"/>
              <a:t>teammates</a:t>
            </a:r>
            <a:r>
              <a:rPr lang="de-DE" dirty="0"/>
              <a:t> and I </a:t>
            </a:r>
            <a:r>
              <a:rPr lang="en-US" altLang="zh-CN" dirty="0" err="1">
                <a:solidFill>
                  <a:schemeClr val="dk1"/>
                </a:solidFill>
                <a:latin typeface="Arial" panose="020B0604020202020204" pitchFamily="34" charset="0"/>
                <a:ea typeface="Arial" panose="020B0604020202020204" pitchFamily="34" charset="0"/>
                <a:cs typeface="Arial" panose="020B0604020202020204" pitchFamily="34" charset="0"/>
              </a:rPr>
              <a:t>have worked</a:t>
            </a:r>
            <a:r>
              <a:rPr lang="de-DE" dirty="0"/>
              <a:t> </a:t>
            </a:r>
            <a:r>
              <a:rPr lang="de-DE" dirty="0" err="1"/>
              <a:t>together</a:t>
            </a:r>
            <a:r>
              <a:rPr lang="de-DE" dirty="0"/>
              <a:t> on </a:t>
            </a:r>
            <a:r>
              <a:rPr lang="de-DE" dirty="0" err="1"/>
              <a:t>the</a:t>
            </a:r>
            <a:r>
              <a:rPr lang="de-DE" dirty="0"/>
              <a:t> </a:t>
            </a:r>
            <a:r>
              <a:rPr lang="de-DE" dirty="0" err="1"/>
              <a:t>Autonomous</a:t>
            </a:r>
            <a:r>
              <a:rPr lang="de-DE" dirty="0"/>
              <a:t> </a:t>
            </a:r>
            <a:r>
              <a:rPr lang="de-DE" dirty="0" err="1"/>
              <a:t>Driving </a:t>
            </a:r>
            <a:r>
              <a:rPr lang="en-US" altLang="zh-CN" dirty="0" err="1"/>
              <a:t>project</a:t>
            </a:r>
            <a:r>
              <a:rPr lang="de-DE" dirty="0"/>
              <a:t>. </a:t>
            </a:r>
            <a:endParaRPr dirty="0"/>
          </a:p>
        </p:txBody>
      </p:sp>
      <p:sp>
        <p:nvSpPr>
          <p:cNvPr id="75" name="Google Shape;75;p1:notes"/>
          <p:cNvSpPr txBox="1">
            <a:spLocks noGrp="1"/>
          </p:cNvSpPr>
          <p:nvPr>
            <p:ph type="sldNum" idx="12"/>
          </p:nvPr>
        </p:nvSpPr>
        <p:spPr>
          <a:xfrm>
            <a:off x="5621901" y="6331460"/>
            <a:ext cx="4300855" cy="333296"/>
          </a:xfrm>
          <a:prstGeom prst="rect">
            <a:avLst/>
          </a:prstGeom>
          <a:noFill/>
          <a:ln>
            <a:noFill/>
          </a:ln>
        </p:spPr>
        <p:txBody>
          <a:bodyPr spcFirstLastPara="1" wrap="square" lIns="90700" tIns="45350" rIns="90700" bIns="45350" anchor="b" anchorCtr="0">
            <a:noAutofit/>
          </a:bodyPr>
          <a:lstStyle/>
          <a:p>
            <a:pPr marL="0" lvl="0" indent="0" algn="r" rtl="0">
              <a:spcBef>
                <a:spcPts val="0"/>
              </a:spcBef>
              <a:spcAft>
                <a:spcPts val="0"/>
              </a:spcAft>
              <a:buNone/>
            </a:pPr>
            <a:fld id="{00000000-1234-1234-1234-123412341234}" type="slidenum">
              <a:rPr lang="de-DE"/>
              <a:t>1</a:t>
            </a:fld>
            <a:endParaRPr lang="de-D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5dde721412_34_20: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5dde721412_34_2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When the light turns green, the state machine switches to the Drive State and transmits the predicted velocity from trajectory planning to the vehicle control module.</a:t>
            </a:r>
          </a:p>
        </p:txBody>
      </p:sp>
      <p:sp>
        <p:nvSpPr>
          <p:cNvPr id="317" name="Google Shape;317;g25dde721412_34_2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None/>
            </a:pPr>
            <a:fld id="{00000000-1234-1234-1234-123412341234}" type="slidenum">
              <a:rPr lang="de-DE"/>
              <a:t>10</a:t>
            </a:fld>
            <a:endParaRPr lang="de-DE"/>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5dde721412_34_2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5dde721412_34_2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dirty="0"/>
              <a:t>The second function </a:t>
            </a: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is to handle</a:t>
            </a:r>
            <a:r>
              <a:rPr lang="en-US" altLang="zh-CN" dirty="0"/>
              <a:t> unexpected situations. For example, if the traffic light turns red just as the vehicle is about to leave the intersection, the state machine will stop the vehicle. Due to inertia, the vehicle may accidentally roll out of the detection range of the Traffic Light Detector. However, the state machine will still enable the vehicle to proceed and safely pass through the intersection. The solution is to Maintain the Drive State when the Traffic Light Detector does not detect a signal or detects an unknown signal.</a:t>
            </a:r>
          </a:p>
        </p:txBody>
      </p:sp>
      <p:sp>
        <p:nvSpPr>
          <p:cNvPr id="317" name="Google Shape;317;g25dde721412_34_2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None/>
            </a:pPr>
            <a:fld id="{00000000-1234-1234-1234-123412341234}" type="slidenum">
              <a:rPr lang="de-DE"/>
              <a:t>11</a:t>
            </a:fld>
            <a:endParaRPr lang="de-DE"/>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5dc8beef61_0_56: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dirty="0"/>
              <a:t>The </a:t>
            </a:r>
            <a:r>
              <a:rPr lang="en-US" altLang="zh-CN" dirty="0" err="1"/>
              <a:t>Controller_node</a:t>
            </a:r>
            <a:r>
              <a:rPr lang="en-US" altLang="zh-CN" dirty="0"/>
              <a:t> controls the acceleration, deceleration, and turning, and enables the car to reach the target linear and angular velocities</a:t>
            </a: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 It </a:t>
            </a:r>
            <a:r>
              <a:rPr lang="en-US" altLang="zh-CN" dirty="0" err="1"/>
              <a:t>recevies</a:t>
            </a:r>
            <a:r>
              <a:rPr lang="en-US" altLang="zh-CN" dirty="0"/>
              <a:t> two topics, the current</a:t>
            </a:r>
            <a:r>
              <a:rPr lang="zh-CN" altLang="en-US" dirty="0"/>
              <a:t>-</a:t>
            </a:r>
            <a:r>
              <a:rPr lang="en-US" altLang="zh-CN" dirty="0"/>
              <a:t>state and the target</a:t>
            </a:r>
            <a:r>
              <a:rPr lang="zh-CN" altLang="en-US" dirty="0"/>
              <a:t>-</a:t>
            </a:r>
            <a:r>
              <a:rPr lang="en-US" altLang="zh-CN" dirty="0"/>
              <a:t>state.</a:t>
            </a:r>
            <a:endParaRPr lang="de-DE" dirty="0"/>
          </a:p>
        </p:txBody>
      </p:sp>
      <p:sp>
        <p:nvSpPr>
          <p:cNvPr id="260" name="Google Shape;260;g25dc8beef61_0_56: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5dde721412_33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5dde721412_33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dirty="0"/>
              <a:t>The dynamic model is unknown, so</a:t>
            </a:r>
            <a:r>
              <a:rPr lang="de-DE" dirty="0">
                <a:solidFill>
                  <a:schemeClr val="dk1"/>
                </a:solidFill>
                <a:latin typeface="Arial" panose="020B0604020202020204" pitchFamily="34" charset="0"/>
                <a:ea typeface="Arial" panose="020B0604020202020204" pitchFamily="34" charset="0"/>
                <a:cs typeface="Arial" panose="020B0604020202020204" pitchFamily="34" charset="0"/>
              </a:rPr>
              <a:t> </a:t>
            </a: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all the parameters are obtained through testing.  
It can only reach 90% of the desired state without feedforward control. Feedforward control is used to compensate for the steady state error, while feedback control uses PD control to obtain the control signal. To ensure that the signal remains within a proper range, it has to be constrained.</a:t>
            </a:r>
          </a:p>
        </p:txBody>
      </p:sp>
      <p:sp>
        <p:nvSpPr>
          <p:cNvPr id="283" name="Google Shape;283;g25dde721412_33_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13</a:t>
            </a:fld>
            <a:endParaRPr lang="de-DE"/>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3"/>
          </p:nvPr>
        </p:nvSpPr>
        <p:spPr/>
      </p:sp>
      <p:sp>
        <p:nvSpPr>
          <p:cNvPr id="3" name="文本占位符 2"/>
          <p:cNvSpPr>
            <a:spLocks noGrp="1"/>
          </p:cNvSpPr>
          <p:nvPr>
            <p:ph type="body" idx="1"/>
          </p:nvPr>
        </p:nvSpPr>
        <p:spPr/>
        <p:txBody>
          <a:bodyPr/>
          <a:lstStyle/>
          <a:p>
            <a:r>
              <a:rPr lang="en-US" altLang="zh-CN" dirty="0"/>
              <a:t>We were only able to complete half of the route as the turns towards the end were too complex and the interaction between the local plan and the controller was not fully </a:t>
            </a:r>
            <a:r>
              <a:rPr lang="en-US" altLang="zh-CN" dirty="0" err="1"/>
              <a:t>optimised</a:t>
            </a:r>
            <a:r>
              <a:rPr lang="en-US" altLang="zh-CN" dirty="0"/>
              <a:t>. there were also several bugs in the turns, and the interval of the traffic light remaining green was too short which gave us a very small window to move the car off the line.</a:t>
            </a:r>
            <a:endParaRPr lang="zh-CN"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3"/>
          </p:nvPr>
        </p:nvSpPr>
        <p:spPr/>
      </p:sp>
      <p:sp>
        <p:nvSpPr>
          <p:cNvPr id="3" name="文本占位符 2"/>
          <p:cNvSpPr>
            <a:spLocks noGrp="1"/>
          </p:cNvSpPr>
          <p:nvPr>
            <p:ph type="body" idx="1"/>
          </p:nvPr>
        </p:nvSpPr>
        <p:spPr/>
        <p:txBody>
          <a:bodyPr/>
          <a:lstStyle/>
          <a:p>
            <a:r>
              <a:rPr lang="en-US" altLang="zh-CN"/>
              <a:t>Some feedback that we had was that the project was challenging but fruitful, and we had fun doing it. Setting weekly discussions and milestones as a group also helped us to improve communication and teamwork. However, we felt that the project may be too complex for beginners.</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5dd3bc01fe_1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dirty="0"/>
              <a:t>This table showcases how the tasks were distributed</a:t>
            </a:r>
            <a:endParaRPr lang="de-DE" dirty="0"/>
          </a:p>
        </p:txBody>
      </p:sp>
      <p:sp>
        <p:nvSpPr>
          <p:cNvPr id="82" name="Google Shape;82;g25dd3bc01fe_1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4:notes"/>
          <p:cNvSpPr txBox="1">
            <a:spLocks noGrp="1"/>
          </p:cNvSpPr>
          <p:nvPr>
            <p:ph type="body" idx="1"/>
          </p:nvPr>
        </p:nvSpPr>
        <p:spPr>
          <a:xfrm>
            <a:off x="992506" y="3166309"/>
            <a:ext cx="7940040" cy="2999661"/>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dirty="0"/>
              <a:t>In the perception pipline, the point cloud is generated using the depth image provided by the Unity Simulator. Point cloud</a:t>
            </a:r>
            <a:r>
              <a:rPr lang="en-US" altLang="zh-CN" dirty="0"/>
              <a:t>2 is the input of the </a:t>
            </a:r>
            <a:r>
              <a:rPr lang="en-US" altLang="zh-CN" dirty="0" err="1"/>
              <a:t>octomap_server</a:t>
            </a:r>
            <a:r>
              <a:rPr lang="en-US" altLang="zh-CN" dirty="0"/>
              <a:t> node to create the </a:t>
            </a:r>
            <a:r>
              <a:rPr lang="en-US" altLang="zh-CN" dirty="0" err="1"/>
              <a:t>octomap</a:t>
            </a:r>
            <a:r>
              <a:rPr lang="en-US" altLang="zh-CN" dirty="0"/>
              <a:t>, while </a:t>
            </a:r>
            <a:r>
              <a:rPr lang="en-US" altLang="zh-CN" dirty="0" err="1"/>
              <a:t>pointcloud</a:t>
            </a:r>
            <a:r>
              <a:rPr lang="en-US" altLang="zh-CN" dirty="0"/>
              <a:t> is the input of the </a:t>
            </a:r>
            <a:r>
              <a:rPr lang="en-US" altLang="zh-CN" dirty="0" err="1"/>
              <a:t>move_base</a:t>
            </a:r>
            <a:r>
              <a:rPr lang="en-US" altLang="zh-CN" dirty="0"/>
              <a:t>, used for path planning and trajectory planning.</a:t>
            </a:r>
            <a:endParaRPr lang="de-DE" dirty="0"/>
          </a:p>
        </p:txBody>
      </p:sp>
      <p:sp>
        <p:nvSpPr>
          <p:cNvPr id="115" name="Google Shape;115;p4: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992506" y="3166309"/>
            <a:ext cx="7940040" cy="2999661"/>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dirty="0"/>
              <a:t>We extract the position of the trafflic light from a semantic image, and achieve colour detection with the help of an RGB image. </a:t>
            </a:r>
            <a:r>
              <a:rPr lang="en-US" altLang="zh-CN" dirty="0"/>
              <a:t>The recognition result will be published to a topic called the "</a:t>
            </a:r>
            <a:r>
              <a:rPr lang="en-US" altLang="zh-CN" dirty="0" err="1"/>
              <a:t>traffic_light_state</a:t>
            </a:r>
            <a:r>
              <a:rPr lang="en-US" altLang="zh-CN" dirty="0"/>
              <a:t>“, and the state machine will subscribe to this topic.</a:t>
            </a:r>
            <a:endParaRPr lang="de-DE" dirty="0"/>
          </a:p>
        </p:txBody>
      </p:sp>
      <p:sp>
        <p:nvSpPr>
          <p:cNvPr id="128" name="Google Shape;128;p5: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5dd3bc01fe_4_31: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5dd3bc01fe_4_31: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dirty="0"/>
              <a:t>The move_base package is applied for planning. Here is a structure of the move_base package.</a:t>
            </a:r>
          </a:p>
        </p:txBody>
      </p:sp>
      <p:sp>
        <p:nvSpPr>
          <p:cNvPr id="160" name="Google Shape;160;g25dd3bc01fe_4_31: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5</a:t>
            </a:fld>
            <a:endParaRPr lang="de-DE"/>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3"/>
          </p:nvPr>
        </p:nvSpPr>
        <p:spPr/>
      </p:sp>
      <p:sp>
        <p:nvSpPr>
          <p:cNvPr id="3" name="文本占位符 2"/>
          <p:cNvSpPr>
            <a:spLocks noGrp="1"/>
          </p:cNvSpPr>
          <p:nvPr>
            <p:ph type="body" idx="1"/>
          </p:nvPr>
        </p:nvSpPr>
        <p:spPr/>
        <p:txBody>
          <a:bodyPr/>
          <a:lstStyle/>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r>
              <a:rPr lang="en-US" altLang="zh-CN" dirty="0"/>
              <a:t>For mapping, the </a:t>
            </a:r>
            <a:r>
              <a:rPr lang="en-US" altLang="zh-CN" dirty="0" err="1"/>
              <a:t>octomap</a:t>
            </a:r>
            <a:r>
              <a:rPr lang="en-US" altLang="zh-CN" dirty="0"/>
              <a:t> package was first used to generate the occupancy grid, before using the occupancy grid to generate a </a:t>
            </a:r>
            <a:r>
              <a:rPr lang="en-US" altLang="zh-CN" dirty="0" err="1"/>
              <a:t>costmap</a:t>
            </a:r>
            <a:r>
              <a:rPr lang="en-US" altLang="zh-CN" dirty="0"/>
              <a:t>. The </a:t>
            </a:r>
            <a:r>
              <a:rPr lang="en-US" altLang="zh-CN" dirty="0" err="1"/>
              <a:t>costmap</a:t>
            </a:r>
            <a:r>
              <a:rPr lang="en-US" altLang="zh-CN" dirty="0"/>
              <a:t> allows for a more detailed representation of the map, where different areas are assigned different costs based on obstacles and free space. The </a:t>
            </a:r>
            <a:r>
              <a:rPr lang="en-US" altLang="zh-CN" dirty="0" err="1"/>
              <a:t>Map_expander</a:t>
            </a:r>
            <a:r>
              <a:rPr lang="en-US" altLang="zh-CN" dirty="0"/>
              <a:t> node was used to expand the size of </a:t>
            </a:r>
            <a:r>
              <a:rPr lang="en-US" altLang="zh-CN" dirty="0" err="1"/>
              <a:t>OccupancyGrid</a:t>
            </a:r>
            <a:r>
              <a:rPr lang="en-US" altLang="zh-CN" dirty="0"/>
              <a:t> by filling up the whole map with a value of -1 in non-detected areas, for the </a:t>
            </a:r>
            <a:r>
              <a:rPr lang="en-US" altLang="zh-CN" dirty="0" err="1"/>
              <a:t>move_base</a:t>
            </a:r>
            <a:r>
              <a:rPr lang="en-US" altLang="zh-CN" dirty="0"/>
              <a:t> node to plan the path to a point even outside of the map. The </a:t>
            </a:r>
            <a:r>
              <a:rPr lang="en-US" altLang="zh-CN" dirty="0" err="1"/>
              <a:t>Waypoint_publisher</a:t>
            </a:r>
            <a:r>
              <a:rPr lang="en-US" altLang="zh-CN" dirty="0"/>
              <a:t> node </a:t>
            </a:r>
            <a:r>
              <a:rPr lang="en-SG" altLang="zh-CN" dirty="0"/>
              <a:t>was used to publish a series of Poses that the vehicle should follow, which Serves as navigation goals to guide the vehicle’s movement. It is subscribed to by the path planning and control nodes</a:t>
            </a:r>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endParaRPr lang="en-SG" altLang="zh-CN" dirty="0"/>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endParaRPr lang="en-US" altLang="zh-CN" dirty="0"/>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endParaRPr lang="en-US" altLang="zh-CN" dirty="0"/>
          </a:p>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5dc8beef61_0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dirty="0"/>
              <a:t>The </a:t>
            </a:r>
            <a:r>
              <a:rPr lang="en-US" altLang="zh-CN" dirty="0" err="1"/>
              <a:t>Dikestra</a:t>
            </a:r>
            <a:r>
              <a:rPr lang="en-US" altLang="zh-CN" dirty="0"/>
              <a:t> algorithm was used for waypoint global planning, as it sources the single shortest path for a graph with non</a:t>
            </a:r>
            <a:r>
              <a:rPr lang="zh-CN" altLang="en-US" dirty="0" err="1"/>
              <a:t>-</a:t>
            </a:r>
            <a:r>
              <a:rPr lang="en-US" altLang="zh-CN" dirty="0" err="1"/>
              <a:t>negative edge weights. </a:t>
            </a:r>
            <a:endParaRPr dirty="0"/>
          </a:p>
        </p:txBody>
      </p:sp>
      <p:sp>
        <p:nvSpPr>
          <p:cNvPr id="192" name="Google Shape;192;g25dc8beef61_0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5dde721412_28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a:t>the TrajectoryPlannerROS node was used for local planning, as it is able to generate velocity commands, avoid obstacles, and adhere to the kinematic constraints of the vehicle.</a:t>
            </a:r>
            <a:endParaRPr lang="de-DE"/>
          </a:p>
        </p:txBody>
      </p:sp>
      <p:sp>
        <p:nvSpPr>
          <p:cNvPr id="240" name="Google Shape;240;g25dde721412_28_0: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5dde721412_34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5dde721412_34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Regarding the state machine module, its primary function is to control the vehicle to stop by entering the Stop State when the Traffic Light Detector detects a red light. </a:t>
            </a:r>
          </a:p>
        </p:txBody>
      </p:sp>
      <p:sp>
        <p:nvSpPr>
          <p:cNvPr id="305" name="Google Shape;305;g25dde721412_34_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9</a:t>
            </a:fld>
            <a:endParaRPr lang="de-D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slideMaster" Target="../slideMasters/slideMaster2.xml"/><Relationship Id="rId4"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tart">
  <p:cSld name="Start">
    <p:spTree>
      <p:nvGrpSpPr>
        <p:cNvPr id="1" name="Shape 13"/>
        <p:cNvGrpSpPr/>
        <p:nvPr/>
      </p:nvGrpSpPr>
      <p:grpSpPr>
        <a:xfrm>
          <a:off x="0" y="0"/>
          <a:ext cx="0" cy="0"/>
          <a:chOff x="0" y="0"/>
          <a:chExt cx="0" cy="0"/>
        </a:xfrm>
      </p:grpSpPr>
      <p:sp>
        <p:nvSpPr>
          <p:cNvPr id="14" name="Google Shape;14;p2"/>
          <p:cNvSpPr txBox="1">
            <a:spLocks noGrp="1"/>
          </p:cNvSpPr>
          <p:nvPr>
            <p:ph type="body" idx="1"/>
          </p:nvPr>
        </p:nvSpPr>
        <p:spPr>
          <a:xfrm>
            <a:off x="319088" y="1978720"/>
            <a:ext cx="8508999" cy="1274125"/>
          </a:xfrm>
          <a:prstGeom prst="rect">
            <a:avLst/>
          </a:prstGeom>
          <a:noFill/>
          <a:ln>
            <a:noFill/>
          </a:ln>
        </p:spPr>
        <p:txBody>
          <a:bodyPr spcFirstLastPara="1" wrap="square" lIns="0" tIns="0" rIns="0" bIns="0" anchor="t" anchorCtr="0">
            <a:noAutofit/>
          </a:bodyPr>
          <a:lstStyle>
            <a:lvl1pPr marL="457200" marR="0" lvl="0" indent="-228600" algn="l" rtl="0">
              <a:lnSpc>
                <a:spcPct val="15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5" name="Google Shape;15;p2"/>
          <p:cNvSpPr/>
          <p:nvPr/>
        </p:nvSpPr>
        <p:spPr>
          <a:xfrm>
            <a:off x="8347635" y="6408271"/>
            <a:ext cx="575236" cy="358588"/>
          </a:xfrm>
          <a:prstGeom prst="rect">
            <a:avLst/>
          </a:prstGeom>
          <a:solidFill>
            <a:schemeClr val="lt1"/>
          </a:solid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2000"/>
              <a:buFont typeface="Arial" panose="020B0604020202020204"/>
              <a:buNone/>
            </a:pPr>
            <a:endParaRPr sz="2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 name="Google Shape;16;p2"/>
          <p:cNvSpPr txBox="1">
            <a:spLocks noGrp="1"/>
          </p:cNvSpPr>
          <p:nvPr>
            <p:ph type="sldNum" idx="12"/>
          </p:nvPr>
        </p:nvSpPr>
        <p:spPr>
          <a:xfrm>
            <a:off x="6774934" y="6473313"/>
            <a:ext cx="2052000"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17" name="Google Shape;17;p2"/>
          <p:cNvSpPr txBox="1">
            <a:spLocks noGrp="1"/>
          </p:cNvSpPr>
          <p:nvPr>
            <p:ph type="ftr" idx="11"/>
          </p:nvPr>
        </p:nvSpPr>
        <p:spPr>
          <a:xfrm>
            <a:off x="311162" y="6473313"/>
            <a:ext cx="7829538" cy="384687"/>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459000" y="5593050"/>
            <a:ext cx="2025000" cy="237600"/>
          </a:xfrm>
        </p:spPr>
        <p:txBody>
          <a:bodyPr/>
          <a:lstStyle/>
          <a:p>
            <a:fld id="{760FBDFE-C587-4B4C-A407-44438C67B59E}" type="datetimeFigureOut">
              <a:rPr lang="zh-CN" altLang="en-US" smtClean="0"/>
              <a:t>2024/7/30</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dirty="0"/>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dirty="0"/>
          </a:p>
        </p:txBody>
      </p:sp>
      <p:sp>
        <p:nvSpPr>
          <p:cNvPr id="6" name="标题 5"/>
          <p:cNvSpPr>
            <a:spLocks noGrp="1"/>
          </p:cNvSpPr>
          <p:nvPr>
            <p:ph type="title"/>
            <p:custDataLst>
              <p:tags r:id="rId4"/>
            </p:custDataLst>
          </p:nvPr>
        </p:nvSpPr>
        <p:spPr>
          <a:xfrm>
            <a:off x="456300" y="1313550"/>
            <a:ext cx="8226900" cy="529200"/>
          </a:xfrm>
        </p:spPr>
        <p:txBody>
          <a:bodyPr/>
          <a:lstStyle/>
          <a:p>
            <a:r>
              <a:rPr lang="zh-CN" altLang="en-US"/>
              <a:t>单击此处编辑母版标题样式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art">
  <p:cSld name="Start">
    <p:spTree>
      <p:nvGrpSpPr>
        <p:cNvPr id="1" name="Shape 23"/>
        <p:cNvGrpSpPr/>
        <p:nvPr/>
      </p:nvGrpSpPr>
      <p:grpSpPr>
        <a:xfrm>
          <a:off x="0" y="0"/>
          <a:ext cx="0" cy="0"/>
          <a:chOff x="0" y="0"/>
          <a:chExt cx="0" cy="0"/>
        </a:xfrm>
      </p:grpSpPr>
      <p:sp>
        <p:nvSpPr>
          <p:cNvPr id="24" name="Google Shape;24;p4"/>
          <p:cNvSpPr txBox="1">
            <a:spLocks noGrp="1"/>
          </p:cNvSpPr>
          <p:nvPr>
            <p:ph type="body" idx="1"/>
          </p:nvPr>
        </p:nvSpPr>
        <p:spPr>
          <a:xfrm>
            <a:off x="319088" y="1978720"/>
            <a:ext cx="8508999" cy="1274125"/>
          </a:xfrm>
          <a:prstGeom prst="rect">
            <a:avLst/>
          </a:prstGeom>
          <a:noFill/>
          <a:ln>
            <a:noFill/>
          </a:ln>
        </p:spPr>
        <p:txBody>
          <a:bodyPr spcFirstLastPara="1" wrap="square" lIns="0" tIns="0" rIns="0" bIns="0" anchor="t" anchorCtr="0">
            <a:noAutofit/>
          </a:bodyPr>
          <a:lstStyle>
            <a:lvl1pPr marL="457200" marR="0" lvl="0" indent="-228600" algn="l" rtl="0">
              <a:lnSpc>
                <a:spcPct val="15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25" name="Google Shape;25;p4"/>
          <p:cNvSpPr/>
          <p:nvPr/>
        </p:nvSpPr>
        <p:spPr>
          <a:xfrm>
            <a:off x="8347635" y="6408271"/>
            <a:ext cx="575236" cy="358588"/>
          </a:xfrm>
          <a:prstGeom prst="rect">
            <a:avLst/>
          </a:prstGeom>
          <a:solidFill>
            <a:schemeClr val="lt1"/>
          </a:solid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2000"/>
              <a:buFont typeface="Arial" panose="020B0604020202020204"/>
              <a:buNone/>
            </a:pPr>
            <a:endParaRPr sz="2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6" name="Google Shape;26;p4"/>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27" name="Google Shape;27;p4"/>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nhalt">
  <p:cSld name="Inhalt">
    <p:spTree>
      <p:nvGrpSpPr>
        <p:cNvPr id="1" name="Shape 29"/>
        <p:cNvGrpSpPr/>
        <p:nvPr/>
      </p:nvGrpSpPr>
      <p:grpSpPr>
        <a:xfrm>
          <a:off x="0" y="0"/>
          <a:ext cx="0" cy="0"/>
          <a:chOff x="0" y="0"/>
          <a:chExt cx="0" cy="0"/>
        </a:xfrm>
      </p:grpSpPr>
      <p:sp>
        <p:nvSpPr>
          <p:cNvPr id="30" name="Google Shape;30;p5"/>
          <p:cNvSpPr txBox="1">
            <a:spLocks noGrp="1"/>
          </p:cNvSpPr>
          <p:nvPr>
            <p:ph type="body" idx="1"/>
          </p:nvPr>
        </p:nvSpPr>
        <p:spPr>
          <a:xfrm>
            <a:off x="319090" y="1762188"/>
            <a:ext cx="8508999" cy="4699572"/>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31" name="Google Shape;31;p5"/>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32" name="Google Shape;32;p5"/>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Zwei Inhalte + Text">
  <p:cSld name="Zwei Inhalte + Text">
    <p:spTree>
      <p:nvGrpSpPr>
        <p:cNvPr id="1" name="Shape 34"/>
        <p:cNvGrpSpPr/>
        <p:nvPr/>
      </p:nvGrpSpPr>
      <p:grpSpPr>
        <a:xfrm>
          <a:off x="0" y="0"/>
          <a:ext cx="0" cy="0"/>
          <a:chOff x="0" y="0"/>
          <a:chExt cx="0" cy="0"/>
        </a:xfrm>
      </p:grpSpPr>
      <p:sp>
        <p:nvSpPr>
          <p:cNvPr id="35" name="Google Shape;35;p6"/>
          <p:cNvSpPr txBox="1">
            <a:spLocks noGrp="1"/>
          </p:cNvSpPr>
          <p:nvPr>
            <p:ph type="body" idx="1"/>
          </p:nvPr>
        </p:nvSpPr>
        <p:spPr>
          <a:xfrm>
            <a:off x="319089" y="1762188"/>
            <a:ext cx="8508999" cy="714951"/>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36" name="Google Shape;36;p6"/>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37" name="Google Shape;37;p6"/>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body" idx="2"/>
          </p:nvPr>
        </p:nvSpPr>
        <p:spPr>
          <a:xfrm>
            <a:off x="316992" y="2484000"/>
            <a:ext cx="4242816" cy="3974655"/>
          </a:xfrm>
          <a:prstGeom prst="rect">
            <a:avLst/>
          </a:prstGeom>
          <a:noFill/>
          <a:ln>
            <a:noFill/>
          </a:ln>
        </p:spPr>
        <p:txBody>
          <a:bodyPr spcFirstLastPara="1" wrap="square" lIns="0" tIns="45700" rIns="0" bIns="45700" anchor="t" anchorCtr="0">
            <a:noAutofit/>
          </a:bodyPr>
          <a:lstStyle>
            <a:lvl1pPr marL="457200" marR="0" lvl="0" indent="-228600" algn="l" rtl="0">
              <a:lnSpc>
                <a:spcPct val="10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39" name="Google Shape;39;p6"/>
          <p:cNvSpPr>
            <a:spLocks noGrp="1"/>
          </p:cNvSpPr>
          <p:nvPr>
            <p:ph type="pic" idx="3"/>
          </p:nvPr>
        </p:nvSpPr>
        <p:spPr>
          <a:xfrm>
            <a:off x="4584192" y="2484120"/>
            <a:ext cx="4244400" cy="3974400"/>
          </a:xfrm>
          <a:prstGeom prst="rect">
            <a:avLst/>
          </a:prstGeom>
          <a:noFill/>
          <a:ln>
            <a:noFill/>
          </a:ln>
        </p:spPr>
      </p:sp>
      <p:sp>
        <p:nvSpPr>
          <p:cNvPr id="40" name="Google Shape;40;p6"/>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zwei Inhalte">
  <p:cSld name="zwei Inhalte">
    <p:spTree>
      <p:nvGrpSpPr>
        <p:cNvPr id="1" name="Shape 41"/>
        <p:cNvGrpSpPr/>
        <p:nvPr/>
      </p:nvGrpSpPr>
      <p:grpSpPr>
        <a:xfrm>
          <a:off x="0" y="0"/>
          <a:ext cx="0" cy="0"/>
          <a:chOff x="0" y="0"/>
          <a:chExt cx="0" cy="0"/>
        </a:xfrm>
      </p:grpSpPr>
      <p:sp>
        <p:nvSpPr>
          <p:cNvPr id="42" name="Google Shape;42;p7"/>
          <p:cNvSpPr txBox="1">
            <a:spLocks noGrp="1"/>
          </p:cNvSpPr>
          <p:nvPr>
            <p:ph type="body" idx="1"/>
          </p:nvPr>
        </p:nvSpPr>
        <p:spPr>
          <a:xfrm>
            <a:off x="319091" y="1762188"/>
            <a:ext cx="4180910" cy="4687380"/>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3" name="Google Shape;43;p7"/>
          <p:cNvSpPr txBox="1">
            <a:spLocks noGrp="1"/>
          </p:cNvSpPr>
          <p:nvPr>
            <p:ph type="body" idx="2"/>
          </p:nvPr>
        </p:nvSpPr>
        <p:spPr>
          <a:xfrm>
            <a:off x="4647179" y="1762188"/>
            <a:ext cx="4180910" cy="4687380"/>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4" name="Google Shape;44;p7"/>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45" name="Google Shape;45;p7"/>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nhalt + Text">
  <p:cSld name="Inhalt + Text">
    <p:spTree>
      <p:nvGrpSpPr>
        <p:cNvPr id="1" name="Shape 47"/>
        <p:cNvGrpSpPr/>
        <p:nvPr/>
      </p:nvGrpSpPr>
      <p:grpSpPr>
        <a:xfrm>
          <a:off x="0" y="0"/>
          <a:ext cx="0" cy="0"/>
          <a:chOff x="0" y="0"/>
          <a:chExt cx="0" cy="0"/>
        </a:xfrm>
      </p:grpSpPr>
      <p:sp>
        <p:nvSpPr>
          <p:cNvPr id="48" name="Google Shape;48;p8"/>
          <p:cNvSpPr txBox="1">
            <a:spLocks noGrp="1"/>
          </p:cNvSpPr>
          <p:nvPr>
            <p:ph type="body" idx="1"/>
          </p:nvPr>
        </p:nvSpPr>
        <p:spPr>
          <a:xfrm>
            <a:off x="319090" y="2499360"/>
            <a:ext cx="8508999" cy="3962400"/>
          </a:xfrm>
          <a:prstGeom prst="rect">
            <a:avLst/>
          </a:prstGeom>
          <a:solidFill>
            <a:schemeClr val="lt1"/>
          </a:solid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9" name="Google Shape;49;p8"/>
          <p:cNvSpPr txBox="1">
            <a:spLocks noGrp="1"/>
          </p:cNvSpPr>
          <p:nvPr>
            <p:ph type="sldNum" idx="12"/>
          </p:nvPr>
        </p:nvSpPr>
        <p:spPr>
          <a:xfrm>
            <a:off x="6774934" y="6473313"/>
            <a:ext cx="2052074" cy="365125"/>
          </a:xfrm>
          <a:prstGeom prst="rect">
            <a:avLst/>
          </a:prstGeom>
          <a:solidFill>
            <a:schemeClr val="lt1"/>
          </a:solid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50" name="Google Shape;50;p8"/>
          <p:cNvSpPr txBox="1">
            <a:spLocks noGrp="1"/>
          </p:cNvSpPr>
          <p:nvPr>
            <p:ph type="ftr" idx="11"/>
          </p:nvPr>
        </p:nvSpPr>
        <p:spPr>
          <a:xfrm>
            <a:off x="311162" y="6473313"/>
            <a:ext cx="6464280" cy="365125"/>
          </a:xfrm>
          <a:prstGeom prst="rect">
            <a:avLst/>
          </a:prstGeom>
          <a:solidFill>
            <a:schemeClr val="lt1"/>
          </a:solid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8"/>
          <p:cNvSpPr txBox="1">
            <a:spLocks noGrp="1"/>
          </p:cNvSpPr>
          <p:nvPr>
            <p:ph type="body" idx="2"/>
          </p:nvPr>
        </p:nvSpPr>
        <p:spPr>
          <a:xfrm>
            <a:off x="319089" y="1762188"/>
            <a:ext cx="8508999" cy="714951"/>
          </a:xfrm>
          <a:prstGeom prst="rect">
            <a:avLst/>
          </a:prstGeom>
          <a:solidFill>
            <a:schemeClr val="lt1"/>
          </a:solid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2" name="Google Shape;52;p8"/>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große Bilder">
  <p:cSld name="große Bilder">
    <p:spTree>
      <p:nvGrpSpPr>
        <p:cNvPr id="1" name="Shape 53"/>
        <p:cNvGrpSpPr/>
        <p:nvPr/>
      </p:nvGrpSpPr>
      <p:grpSpPr>
        <a:xfrm>
          <a:off x="0" y="0"/>
          <a:ext cx="0" cy="0"/>
          <a:chOff x="0" y="0"/>
          <a:chExt cx="0" cy="0"/>
        </a:xfrm>
      </p:grpSpPr>
      <p:sp>
        <p:nvSpPr>
          <p:cNvPr id="54" name="Google Shape;54;p9"/>
          <p:cNvSpPr txBox="1">
            <a:spLocks noGrp="1"/>
          </p:cNvSpPr>
          <p:nvPr>
            <p:ph type="body" idx="1"/>
          </p:nvPr>
        </p:nvSpPr>
        <p:spPr>
          <a:xfrm>
            <a:off x="319089" y="1762188"/>
            <a:ext cx="8508999" cy="714951"/>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5" name="Google Shape;55;p9"/>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56" name="Google Shape;56;p9"/>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a:spLocks noGrp="1"/>
          </p:cNvSpPr>
          <p:nvPr>
            <p:ph type="pic" idx="2"/>
          </p:nvPr>
        </p:nvSpPr>
        <p:spPr>
          <a:xfrm>
            <a:off x="0" y="2476500"/>
            <a:ext cx="9144000" cy="4381500"/>
          </a:xfrm>
          <a:prstGeom prst="rect">
            <a:avLst/>
          </a:prstGeom>
          <a:noFill/>
          <a:ln>
            <a:noFill/>
          </a:ln>
        </p:spPr>
      </p:sp>
      <p:sp>
        <p:nvSpPr>
          <p:cNvPr id="58" name="Google Shape;58;p9"/>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lder formatfüllend">
  <p:cSld name="Bilder formatfüllend">
    <p:spTree>
      <p:nvGrpSpPr>
        <p:cNvPr id="1" name="Shape 59"/>
        <p:cNvGrpSpPr/>
        <p:nvPr/>
      </p:nvGrpSpPr>
      <p:grpSpPr>
        <a:xfrm>
          <a:off x="0" y="0"/>
          <a:ext cx="0" cy="0"/>
          <a:chOff x="0" y="0"/>
          <a:chExt cx="0" cy="0"/>
        </a:xfrm>
      </p:grpSpPr>
      <p:sp>
        <p:nvSpPr>
          <p:cNvPr id="60" name="Google Shape;60;p10"/>
          <p:cNvSpPr>
            <a:spLocks noGrp="1"/>
          </p:cNvSpPr>
          <p:nvPr>
            <p:ph type="pic" idx="2"/>
          </p:nvPr>
        </p:nvSpPr>
        <p:spPr>
          <a:xfrm>
            <a:off x="0" y="1691640"/>
            <a:ext cx="9144000" cy="5166360"/>
          </a:xfrm>
          <a:prstGeom prst="rect">
            <a:avLst/>
          </a:prstGeom>
          <a:noFill/>
          <a:ln>
            <a:noFill/>
          </a:ln>
        </p:spPr>
      </p:sp>
      <p:sp>
        <p:nvSpPr>
          <p:cNvPr id="61" name="Google Shape;61;p10"/>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62" name="Google Shape;62;p10"/>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Zwei Inhalte + Text (Hintergrund)">
  <p:cSld name="Zwei Inhalte + Text (Hintergrund)">
    <p:spTree>
      <p:nvGrpSpPr>
        <p:cNvPr id="1" name="Shape 64"/>
        <p:cNvGrpSpPr/>
        <p:nvPr/>
      </p:nvGrpSpPr>
      <p:grpSpPr>
        <a:xfrm>
          <a:off x="0" y="0"/>
          <a:ext cx="0" cy="0"/>
          <a:chOff x="0" y="0"/>
          <a:chExt cx="0" cy="0"/>
        </a:xfrm>
      </p:grpSpPr>
      <p:sp>
        <p:nvSpPr>
          <p:cNvPr id="65" name="Google Shape;65;p11"/>
          <p:cNvSpPr/>
          <p:nvPr/>
        </p:nvSpPr>
        <p:spPr>
          <a:xfrm>
            <a:off x="0" y="2477139"/>
            <a:ext cx="9144000" cy="4380861"/>
          </a:xfrm>
          <a:prstGeom prst="rect">
            <a:avLst/>
          </a:prstGeom>
          <a:solidFill>
            <a:srgbClr val="F2F2F2"/>
          </a:solidFill>
          <a:ln>
            <a:noFill/>
          </a:ln>
        </p:spPr>
        <p:txBody>
          <a:bodyPr spcFirstLastPara="1" wrap="square" lIns="91425" tIns="45700" rIns="91425" bIns="45700" anchor="t" anchorCtr="0">
            <a:noAutofit/>
          </a:bodyPr>
          <a:lstStyle/>
          <a:p>
            <a:pPr marL="0" marR="0" lvl="0" indent="0" algn="r" rtl="0">
              <a:spcBef>
                <a:spcPts val="0"/>
              </a:spcBef>
              <a:spcAft>
                <a:spcPts val="0"/>
              </a:spcAft>
              <a:buNone/>
            </a:pPr>
            <a:endParaRPr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66" name="Google Shape;66;p11"/>
          <p:cNvSpPr txBox="1">
            <a:spLocks noGrp="1"/>
          </p:cNvSpPr>
          <p:nvPr>
            <p:ph type="body" idx="1"/>
          </p:nvPr>
        </p:nvSpPr>
        <p:spPr>
          <a:xfrm>
            <a:off x="319089" y="1762188"/>
            <a:ext cx="8508999" cy="714951"/>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67" name="Google Shape;67;p11"/>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68" name="Google Shape;68;p11"/>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1"/>
          <p:cNvSpPr txBox="1">
            <a:spLocks noGrp="1"/>
          </p:cNvSpPr>
          <p:nvPr>
            <p:ph type="body" idx="2"/>
          </p:nvPr>
        </p:nvSpPr>
        <p:spPr>
          <a:xfrm>
            <a:off x="316992" y="2484000"/>
            <a:ext cx="4242816" cy="3974655"/>
          </a:xfrm>
          <a:prstGeom prst="rect">
            <a:avLst/>
          </a:prstGeom>
          <a:noFill/>
          <a:ln>
            <a:noFill/>
          </a:ln>
        </p:spPr>
        <p:txBody>
          <a:bodyPr spcFirstLastPara="1" wrap="square" lIns="0" tIns="45700" rIns="0" bIns="45700" anchor="t" anchorCtr="0">
            <a:noAutofit/>
          </a:bodyPr>
          <a:lstStyle>
            <a:lvl1pPr marL="457200" marR="0" lvl="0" indent="-228600" algn="l" rtl="0">
              <a:lnSpc>
                <a:spcPct val="10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70" name="Google Shape;70;p11"/>
          <p:cNvSpPr>
            <a:spLocks noGrp="1"/>
          </p:cNvSpPr>
          <p:nvPr>
            <p:ph type="pic" idx="3"/>
          </p:nvPr>
        </p:nvSpPr>
        <p:spPr>
          <a:xfrm>
            <a:off x="4584192" y="2484120"/>
            <a:ext cx="4244400" cy="3974400"/>
          </a:xfrm>
          <a:prstGeom prst="rect">
            <a:avLst/>
          </a:prstGeom>
          <a:noFill/>
          <a:ln>
            <a:noFill/>
          </a:ln>
        </p:spPr>
      </p:sp>
      <p:sp>
        <p:nvSpPr>
          <p:cNvPr id="71" name="Google Shape;71;p11"/>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1.pn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descr="20150416 tum logo blau png final.png"/>
          <p:cNvPicPr preferRelativeResize="0"/>
          <p:nvPr/>
        </p:nvPicPr>
        <p:blipFill rotWithShape="1">
          <a:blip r:embed="rId3"/>
          <a:srcRect/>
          <a:stretch>
            <a:fillRect/>
          </a:stretch>
        </p:blipFill>
        <p:spPr>
          <a:xfrm>
            <a:off x="8218411" y="324685"/>
            <a:ext cx="608352" cy="320400"/>
          </a:xfrm>
          <a:prstGeom prst="rect">
            <a:avLst/>
          </a:prstGeom>
          <a:noFill/>
          <a:ln>
            <a:noFill/>
          </a:ln>
        </p:spPr>
      </p:pic>
      <p:sp>
        <p:nvSpPr>
          <p:cNvPr id="11" name="Google Shape;11;p1"/>
          <p:cNvSpPr txBox="1">
            <a:spLocks noGrp="1"/>
          </p:cNvSpPr>
          <p:nvPr>
            <p:ph type="ftr" idx="11"/>
          </p:nvPr>
        </p:nvSpPr>
        <p:spPr>
          <a:xfrm>
            <a:off x="311162" y="6473313"/>
            <a:ext cx="7829538" cy="384687"/>
          </a:xfrm>
          <a:prstGeom prst="rect">
            <a:avLst/>
          </a:prstGeom>
          <a:noFill/>
          <a:ln>
            <a:noFill/>
          </a:ln>
        </p:spPr>
        <p:txBody>
          <a:bodyPr spcFirstLastPara="1" wrap="square" lIns="0" tIns="45700" rIns="0" bIns="45700" anchor="ctr"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2" name="Google Shape;12;p1"/>
          <p:cNvSpPr txBox="1">
            <a:spLocks noGrp="1"/>
          </p:cNvSpPr>
          <p:nvPr>
            <p:ph type="sldNum" idx="12"/>
          </p:nvPr>
        </p:nvSpPr>
        <p:spPr>
          <a:xfrm>
            <a:off x="6774934" y="6473313"/>
            <a:ext cx="2052000" cy="365125"/>
          </a:xfrm>
          <a:prstGeom prst="rect">
            <a:avLst/>
          </a:prstGeom>
          <a:noFill/>
          <a:ln>
            <a:noFill/>
          </a:ln>
        </p:spPr>
        <p:txBody>
          <a:bodyPr spcFirstLastPara="1" wrap="square" lIns="0" tIns="45700" rIns="0" bIns="45700" anchor="ctr" anchorCtr="0">
            <a:noAutofit/>
          </a:bodyPr>
          <a:lstStyle>
            <a:lvl1pPr marL="0" marR="0" lvl="0"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de-DE"/>
              <a:t>‹#›</a:t>
            </a:fld>
            <a:endParaRPr lang="de-DE"/>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
        <p:cNvGrpSpPr/>
        <p:nvPr/>
      </p:nvGrpSpPr>
      <p:grpSpPr>
        <a:xfrm>
          <a:off x="0" y="0"/>
          <a:ext cx="0" cy="0"/>
          <a:chOff x="0" y="0"/>
          <a:chExt cx="0" cy="0"/>
        </a:xfrm>
      </p:grpSpPr>
      <p:pic>
        <p:nvPicPr>
          <p:cNvPr id="20" name="Google Shape;20;p3" descr="20150416 tum logo blau png final.png"/>
          <p:cNvPicPr preferRelativeResize="0"/>
          <p:nvPr/>
        </p:nvPicPr>
        <p:blipFill rotWithShape="1">
          <a:blip r:embed="rId11"/>
          <a:srcRect/>
          <a:stretch>
            <a:fillRect/>
          </a:stretch>
        </p:blipFill>
        <p:spPr>
          <a:xfrm>
            <a:off x="8218411" y="324685"/>
            <a:ext cx="608352" cy="320400"/>
          </a:xfrm>
          <a:prstGeom prst="rect">
            <a:avLst/>
          </a:prstGeom>
          <a:noFill/>
          <a:ln>
            <a:noFill/>
          </a:ln>
        </p:spPr>
      </p:pic>
      <p:sp>
        <p:nvSpPr>
          <p:cNvPr id="21" name="Google Shape;21;p3"/>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marR="0" lvl="0"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de-DE"/>
              <a:t>‹#›</a:t>
            </a:fld>
            <a:endParaRPr lang="de-DE"/>
          </a:p>
        </p:txBody>
      </p:sp>
      <p:sp>
        <p:nvSpPr>
          <p:cNvPr id="22" name="Google Shape;22;p3"/>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GIF"/></Relationships>
</file>

<file path=ppt/slides/_rels/slide1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2"/>
          <p:cNvSpPr txBox="1">
            <a:spLocks noGrp="1"/>
          </p:cNvSpPr>
          <p:nvPr>
            <p:ph type="body" idx="1"/>
          </p:nvPr>
        </p:nvSpPr>
        <p:spPr>
          <a:xfrm>
            <a:off x="319100" y="1978737"/>
            <a:ext cx="8508900" cy="42240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Penglin Li</a:t>
            </a:r>
          </a:p>
          <a:p>
            <a:pPr marL="0" lvl="0" indent="0" algn="l" rtl="0">
              <a:lnSpc>
                <a:spcPct val="150000"/>
              </a:lnSpc>
              <a:spcBef>
                <a:spcPts val="0"/>
              </a:spcBef>
              <a:spcAft>
                <a:spcPts val="0"/>
              </a:spcAft>
              <a:buNone/>
            </a:pPr>
            <a:r>
              <a:rPr lang="en-US" altLang="zh-CN"/>
              <a:t>Yijia Qian</a:t>
            </a:r>
          </a:p>
          <a:p>
            <a:pPr marL="0" lvl="0" indent="0" algn="l" rtl="0">
              <a:lnSpc>
                <a:spcPct val="150000"/>
              </a:lnSpc>
              <a:spcBef>
                <a:spcPts val="0"/>
              </a:spcBef>
              <a:spcAft>
                <a:spcPts val="0"/>
              </a:spcAft>
              <a:buNone/>
            </a:pPr>
            <a:r>
              <a:rPr lang="en-US" altLang="zh-CN"/>
              <a:t>Zibo Xie</a:t>
            </a:r>
          </a:p>
          <a:p>
            <a:pPr marL="0" lvl="0" indent="0" algn="l" rtl="0">
              <a:lnSpc>
                <a:spcPct val="150000"/>
              </a:lnSpc>
              <a:spcBef>
                <a:spcPts val="0"/>
              </a:spcBef>
              <a:spcAft>
                <a:spcPts val="0"/>
              </a:spcAft>
              <a:buNone/>
            </a:pPr>
            <a:r>
              <a:rPr lang="en-US" altLang="zh-CN"/>
              <a:t>Ziou Hu</a:t>
            </a:r>
          </a:p>
          <a:p>
            <a:pPr marL="0" lvl="0" indent="0" algn="l" rtl="0">
              <a:lnSpc>
                <a:spcPct val="150000"/>
              </a:lnSpc>
              <a:spcBef>
                <a:spcPts val="0"/>
              </a:spcBef>
              <a:spcAft>
                <a:spcPts val="0"/>
              </a:spcAft>
              <a:buNone/>
            </a:pPr>
            <a:r>
              <a:rPr lang="en-US" altLang="zh-CN"/>
              <a:t>Joshua</a:t>
            </a:r>
          </a:p>
          <a:p>
            <a:pPr marL="0" lvl="0" indent="0" algn="l" rtl="0">
              <a:lnSpc>
                <a:spcPct val="150000"/>
              </a:lnSpc>
              <a:spcBef>
                <a:spcPts val="0"/>
              </a:spcBef>
              <a:spcAft>
                <a:spcPts val="0"/>
              </a:spcAft>
              <a:buNone/>
            </a:pPr>
            <a:endParaRPr lang="en-US" altLang="zh-CN"/>
          </a:p>
          <a:p>
            <a:pPr marL="0" lvl="0" indent="0" algn="l" rtl="0">
              <a:lnSpc>
                <a:spcPct val="150000"/>
              </a:lnSpc>
              <a:spcBef>
                <a:spcPts val="0"/>
              </a:spcBef>
              <a:spcAft>
                <a:spcPts val="0"/>
              </a:spcAft>
              <a:buNone/>
            </a:pPr>
            <a:r>
              <a:rPr lang="de-DE"/>
              <a:t>Technische Universität München</a:t>
            </a:r>
          </a:p>
          <a:p>
            <a:pPr marL="0" lvl="0" indent="0" algn="l" rtl="0">
              <a:lnSpc>
                <a:spcPct val="150000"/>
              </a:lnSpc>
              <a:spcBef>
                <a:spcPts val="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07</a:t>
            </a:r>
            <a:r>
              <a:rPr lang="de-DE"/>
              <a:t>.202</a:t>
            </a:r>
            <a:r>
              <a:rPr lang="en-US" altLang="zh-CN"/>
              <a:t>4</a:t>
            </a:r>
            <a:endParaRPr lang="de-DE"/>
          </a:p>
        </p:txBody>
      </p:sp>
      <p:sp>
        <p:nvSpPr>
          <p:cNvPr id="78" name="Google Shape;78;p12"/>
          <p:cNvSpPr txBox="1">
            <a:spLocks noGrp="1"/>
          </p:cNvSpPr>
          <p:nvPr>
            <p:ph type="title"/>
          </p:nvPr>
        </p:nvSpPr>
        <p:spPr>
          <a:xfrm>
            <a:off x="319090" y="994334"/>
            <a:ext cx="8508900" cy="987425"/>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I</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ntroduction to </a:t>
            </a:r>
            <a:r>
              <a:rPr lang="de-DE"/>
              <a:t>ROS</a:t>
            </a:r>
            <a:r>
              <a:rPr lang="en-US" altLang="zh-CN"/>
              <a:t>_</a:t>
            </a:r>
            <a:r>
              <a:rPr lang="de-DE"/>
              <a:t>Group</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endParaRPr lang="de-DE"/>
          </a:p>
          <a:p>
            <a:pPr marL="0" lvl="0" indent="0" algn="l" rtl="0">
              <a:lnSpc>
                <a:spcPct val="107000"/>
              </a:lnSpc>
              <a:spcBef>
                <a:spcPts val="0"/>
              </a:spcBef>
              <a:spcAft>
                <a:spcPts val="0"/>
              </a:spcAft>
              <a:buNone/>
            </a:pPr>
            <a:r>
              <a:rPr lang="de-DE"/>
              <a:t>Autonomous Driving</a:t>
            </a:r>
          </a:p>
        </p:txBody>
      </p:sp>
      <p:pic>
        <p:nvPicPr>
          <p:cNvPr id="79" name="Google Shape;79;p12" descr="TUM_Glockenturm.tif"/>
          <p:cNvPicPr preferRelativeResize="0"/>
          <p:nvPr/>
        </p:nvPicPr>
        <p:blipFill rotWithShape="1">
          <a:blip r:embed="rId3"/>
          <a:srcRect/>
          <a:stretch>
            <a:fillRect/>
          </a:stretch>
        </p:blipFill>
        <p:spPr>
          <a:xfrm>
            <a:off x="4927101" y="3051360"/>
            <a:ext cx="3892489" cy="339741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9"/>
          <p:cNvSpPr txBox="1">
            <a:spLocks noGrp="1"/>
          </p:cNvSpPr>
          <p:nvPr>
            <p:ph type="body" idx="1"/>
          </p:nvPr>
        </p:nvSpPr>
        <p:spPr>
          <a:xfrm>
            <a:off x="319089" y="1762188"/>
            <a:ext cx="8508900" cy="7149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de-DE" b="1"/>
              <a:t>Function 1: control the vehicle to </a:t>
            </a: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drive</a:t>
            </a:r>
            <a:endParaRPr b="1"/>
          </a:p>
        </p:txBody>
      </p:sp>
      <p:sp>
        <p:nvSpPr>
          <p:cNvPr id="320" name="Google Shape;320;p29"/>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10</a:t>
            </a:fld>
            <a:endParaRPr lang="de-DE"/>
          </a:p>
        </p:txBody>
      </p:sp>
      <p:sp>
        <p:nvSpPr>
          <p:cNvPr id="321" name="Google Shape;321;p29"/>
          <p:cNvSpPr txBox="1">
            <a:spLocks noGrp="1"/>
          </p:cNvSpPr>
          <p:nvPr>
            <p:ph type="title"/>
          </p:nvPr>
        </p:nvSpPr>
        <p:spPr>
          <a:xfrm>
            <a:off x="319090" y="994334"/>
            <a:ext cx="85089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State Machine</a:t>
            </a:r>
          </a:p>
        </p:txBody>
      </p:sp>
      <p:pic>
        <p:nvPicPr>
          <p:cNvPr id="323" name="Google Shape;323;p29"/>
          <p:cNvPicPr preferRelativeResize="0"/>
          <p:nvPr/>
        </p:nvPicPr>
        <p:blipFill>
          <a:blip r:embed="rId3"/>
          <a:stretch>
            <a:fillRect/>
          </a:stretch>
        </p:blipFill>
        <p:spPr>
          <a:xfrm>
            <a:off x="7464567" y="3337442"/>
            <a:ext cx="1363412" cy="3135863"/>
          </a:xfrm>
          <a:prstGeom prst="rect">
            <a:avLst/>
          </a:prstGeom>
          <a:noFill/>
          <a:ln>
            <a:noFill/>
          </a:ln>
        </p:spPr>
      </p:pic>
      <p:sp>
        <p:nvSpPr>
          <p:cNvPr id="325" name="Google Shape;325;p29"/>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p>
        </p:txBody>
      </p:sp>
      <p:pic>
        <p:nvPicPr>
          <p:cNvPr id="2" name="图片 1" descr="upload_post_object_v2_210858635"/>
          <p:cNvPicPr>
            <a:picLocks noChangeAspect="1"/>
          </p:cNvPicPr>
          <p:nvPr/>
        </p:nvPicPr>
        <p:blipFill>
          <a:blip r:embed="rId4"/>
          <a:stretch>
            <a:fillRect/>
          </a:stretch>
        </p:blipFill>
        <p:spPr>
          <a:xfrm>
            <a:off x="233147" y="3090847"/>
            <a:ext cx="6541743" cy="3382457"/>
          </a:xfrm>
          <a:prstGeom prst="rect">
            <a:avLst/>
          </a:prstGeom>
        </p:spPr>
      </p:pic>
      <p:pic>
        <p:nvPicPr>
          <p:cNvPr id="3" name="图片 2" descr="upload_post_object_v2_210858635"/>
          <p:cNvPicPr>
            <a:picLocks noChangeAspect="1"/>
          </p:cNvPicPr>
          <p:nvPr/>
        </p:nvPicPr>
        <p:blipFill>
          <a:blip r:embed="rId4"/>
          <a:srcRect l="33839" t="23495" r="60441" b="69163"/>
          <a:stretch>
            <a:fillRect/>
          </a:stretch>
        </p:blipFill>
        <p:spPr>
          <a:xfrm>
            <a:off x="4626189" y="1352548"/>
            <a:ext cx="1694214" cy="1124460"/>
          </a:xfrm>
          <a:prstGeom prst="rect">
            <a:avLst/>
          </a:prstGeom>
        </p:spPr>
      </p:pic>
      <p:pic>
        <p:nvPicPr>
          <p:cNvPr id="4" name="图片 3" descr="upload_post_object_v2_210858635"/>
          <p:cNvPicPr>
            <a:picLocks noChangeAspect="1"/>
          </p:cNvPicPr>
          <p:nvPr/>
        </p:nvPicPr>
        <p:blipFill>
          <a:blip r:embed="rId4"/>
          <a:srcRect l="44480" t="21403" r="29157" b="41983"/>
          <a:stretch>
            <a:fillRect/>
          </a:stretch>
        </p:blipFill>
        <p:spPr>
          <a:xfrm>
            <a:off x="6407260" y="1352548"/>
            <a:ext cx="2420695" cy="173824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9"/>
          <p:cNvSpPr txBox="1">
            <a:spLocks noGrp="1"/>
          </p:cNvSpPr>
          <p:nvPr>
            <p:ph type="body" idx="1"/>
          </p:nvPr>
        </p:nvSpPr>
        <p:spPr>
          <a:xfrm>
            <a:off x="319089" y="1762188"/>
            <a:ext cx="8612222" cy="1435758"/>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de-DE" b="1"/>
              <a:t>Function </a:t>
            </a:r>
            <a:r>
              <a:rPr lang="en-US" altLang="zh-CN" b="1"/>
              <a:t>2</a:t>
            </a:r>
            <a:r>
              <a:rPr lang="de-DE" b="1"/>
              <a:t>: handle unexpected situations</a:t>
            </a:r>
          </a:p>
          <a:p>
            <a:pPr marL="139700" lvl="0" indent="0" algn="l" rtl="0">
              <a:spcBef>
                <a:spcPts val="0"/>
              </a:spcBef>
              <a:spcAft>
                <a:spcPts val="0"/>
              </a:spcAft>
              <a:buSzPts val="1400"/>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 E.G.  The vehicle unexpectedly missed the detection range of the traffic light when it is stopping.</a:t>
            </a:r>
          </a:p>
          <a:p>
            <a:pPr marL="139700" lvl="0" indent="0" algn="l" rtl="0">
              <a:spcBef>
                <a:spcPts val="0"/>
              </a:spcBef>
              <a:spcAft>
                <a:spcPts val="0"/>
              </a:spcAft>
              <a:buSzPts val="1400"/>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Solution: Maintain the Drive State when the Traffic Light Detector does not detect a signal or detects an unknown signal.</a:t>
            </a:r>
          </a:p>
        </p:txBody>
      </p:sp>
      <p:sp>
        <p:nvSpPr>
          <p:cNvPr id="320" name="Google Shape;320;p29"/>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11</a:t>
            </a:fld>
            <a:endParaRPr lang="de-DE"/>
          </a:p>
        </p:txBody>
      </p:sp>
      <p:sp>
        <p:nvSpPr>
          <p:cNvPr id="321" name="Google Shape;321;p29"/>
          <p:cNvSpPr txBox="1">
            <a:spLocks noGrp="1"/>
          </p:cNvSpPr>
          <p:nvPr>
            <p:ph type="title"/>
          </p:nvPr>
        </p:nvSpPr>
        <p:spPr>
          <a:xfrm>
            <a:off x="319090" y="994334"/>
            <a:ext cx="85089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State Machine</a:t>
            </a:r>
          </a:p>
        </p:txBody>
      </p:sp>
      <p:sp>
        <p:nvSpPr>
          <p:cNvPr id="325" name="Google Shape;325;p29"/>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p>
        </p:txBody>
      </p:sp>
      <p:pic>
        <p:nvPicPr>
          <p:cNvPr id="5" name="图片 4" descr="upload_post_object_v2_3606080984"/>
          <p:cNvPicPr>
            <a:picLocks noChangeAspect="1"/>
          </p:cNvPicPr>
          <p:nvPr/>
        </p:nvPicPr>
        <p:blipFill>
          <a:blip r:embed="rId3"/>
          <a:stretch>
            <a:fillRect/>
          </a:stretch>
        </p:blipFill>
        <p:spPr>
          <a:xfrm>
            <a:off x="267892" y="3197990"/>
            <a:ext cx="6334428" cy="3275264"/>
          </a:xfrm>
          <a:prstGeom prst="rect">
            <a:avLst/>
          </a:prstGeom>
        </p:spPr>
      </p:pic>
      <p:pic>
        <p:nvPicPr>
          <p:cNvPr id="15" name="图片 14" descr="upload_post_object_v2_3606080984"/>
          <p:cNvPicPr>
            <a:picLocks noChangeAspect="1"/>
          </p:cNvPicPr>
          <p:nvPr/>
        </p:nvPicPr>
        <p:blipFill>
          <a:blip r:embed="rId3"/>
          <a:srcRect l="44015" t="81019" r="654" b="1273"/>
          <a:stretch>
            <a:fillRect/>
          </a:stretch>
        </p:blipFill>
        <p:spPr>
          <a:xfrm>
            <a:off x="3191433" y="835527"/>
            <a:ext cx="5636531" cy="926630"/>
          </a:xfrm>
          <a:prstGeom prst="rect">
            <a:avLst/>
          </a:prstGeom>
        </p:spPr>
      </p:pic>
      <p:pic>
        <p:nvPicPr>
          <p:cNvPr id="16" name="图片 15" descr="upload_post_object_v2_3606080984"/>
          <p:cNvPicPr>
            <a:picLocks noChangeAspect="1"/>
          </p:cNvPicPr>
          <p:nvPr/>
        </p:nvPicPr>
        <p:blipFill>
          <a:blip r:embed="rId3"/>
          <a:srcRect l="26177" t="19189" r="56153" b="50218"/>
          <a:stretch>
            <a:fillRect/>
          </a:stretch>
        </p:blipFill>
        <p:spPr>
          <a:xfrm>
            <a:off x="6899241" y="3311988"/>
            <a:ext cx="1803403" cy="161439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5"/>
          <p:cNvSpPr txBox="1">
            <a:spLocks noGrp="1"/>
          </p:cNvSpPr>
          <p:nvPr>
            <p:ph type="body" idx="1"/>
          </p:nvPr>
        </p:nvSpPr>
        <p:spPr>
          <a:xfrm>
            <a:off x="311110" y="1604132"/>
            <a:ext cx="4650462" cy="2283854"/>
          </a:xfrm>
          <a:prstGeom prst="rect">
            <a:avLst/>
          </a:prstGeom>
          <a:noFill/>
          <a:ln>
            <a:noFill/>
          </a:ln>
        </p:spPr>
        <p:txBody>
          <a:bodyPr spcFirstLastPara="1" wrap="square" lIns="0" tIns="0" rIns="0" bIns="0" anchor="t" anchorCtr="0">
            <a:noAutofit/>
          </a:bodyPr>
          <a:lstStyle/>
          <a:p>
            <a:pPr marL="457200" lvl="0"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C</a:t>
            </a:r>
            <a:r>
              <a:rPr>
                <a:highlight>
                  <a:srgbClr val="FFFFFF"/>
                </a:highlight>
              </a:rPr>
              <a:t>ontrols the </a:t>
            </a:r>
            <a:r>
              <a:rPr b="1">
                <a:highlight>
                  <a:srgbClr val="FFFFFF"/>
                </a:highlight>
              </a:rPr>
              <a:t>acceleration, deceleration, and turning</a:t>
            </a:r>
            <a:r>
              <a:rPr>
                <a:highlight>
                  <a:srgbClr val="FFFFFF"/>
                </a:highlight>
              </a:rPr>
              <a:t>, enabl</a:t>
            </a:r>
            <a:r>
              <a:rPr lang="en-US" altLang="zh-CN">
                <a:highlight>
                  <a:srgbClr val="FFFFFF"/>
                </a:highlight>
              </a:rPr>
              <a:t>es</a:t>
            </a:r>
            <a:r>
              <a:rPr>
                <a:highlight>
                  <a:srgbClr val="FFFFFF"/>
                </a:highlight>
              </a:rPr>
              <a:t> </a:t>
            </a: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the car</a:t>
            </a:r>
            <a:r>
              <a:rPr>
                <a:highlight>
                  <a:srgbClr val="FFFFFF"/>
                </a:highlight>
              </a:rPr>
              <a:t> to reach the target linear and angular velocities. </a:t>
            </a:r>
          </a:p>
          <a:p>
            <a:pPr marL="457200" lvl="0" indent="-317500" algn="l" rtl="0">
              <a:lnSpc>
                <a:spcPct val="115000"/>
              </a:lnSpc>
              <a:spcBef>
                <a:spcPts val="0"/>
              </a:spcBef>
              <a:spcAft>
                <a:spcPts val="0"/>
              </a:spcAft>
              <a:buSzPts val="1400"/>
              <a:buChar char="●"/>
            </a:pPr>
            <a:r>
              <a:rPr lang="en-US" altLang="zh-CN">
                <a:highlight>
                  <a:srgbClr val="FFFFFF"/>
                </a:highlight>
              </a:rPr>
              <a:t>The controller_node recevies two topics, </a:t>
            </a:r>
            <a:r>
              <a:rPr lang="en-US" altLang="zh-CN" b="1">
                <a:highlight>
                  <a:srgbClr val="FFFFFF"/>
                </a:highlight>
              </a:rPr>
              <a:t>current</a:t>
            </a:r>
            <a:r>
              <a:rPr lang="zh-CN" altLang="en-US" b="1">
                <a:highlight>
                  <a:srgbClr val="FFFFFF"/>
                </a:highlight>
              </a:rPr>
              <a:t>-</a:t>
            </a:r>
            <a:r>
              <a:rPr lang="en-US" altLang="zh-CN" b="1">
                <a:highlight>
                  <a:srgbClr val="FFFFFF"/>
                </a:highlight>
              </a:rPr>
              <a:t>state</a:t>
            </a:r>
            <a:r>
              <a:rPr lang="en-US" altLang="zh-CN">
                <a:highlight>
                  <a:srgbClr val="FFFFFF"/>
                </a:highlight>
              </a:rPr>
              <a:t> and </a:t>
            </a:r>
            <a:r>
              <a:rPr lang="en-US" altLang="zh-CN" b="1">
                <a:highlight>
                  <a:srgbClr val="FFFFFF"/>
                </a:highlight>
              </a:rPr>
              <a:t>target</a:t>
            </a:r>
            <a:r>
              <a:rPr lang="zh-CN" altLang="en-US" b="1">
                <a:highlight>
                  <a:srgbClr val="FFFFFF"/>
                </a:highlight>
              </a:rPr>
              <a:t>-</a:t>
            </a:r>
            <a:r>
              <a:rPr lang="en-US" altLang="zh-CN" b="1">
                <a:highlight>
                  <a:srgbClr val="FFFFFF"/>
                </a:highlight>
              </a:rPr>
              <a:t>state</a:t>
            </a:r>
            <a:r>
              <a:rPr lang="en-US" altLang="zh-CN">
                <a:highlight>
                  <a:srgbClr val="FFFFFF"/>
                </a:highlight>
              </a:rPr>
              <a:t>.</a:t>
            </a:r>
            <a:endParaRPr>
              <a:highlight>
                <a:srgbClr val="FFFFFF"/>
              </a:highlight>
            </a:endParaRPr>
          </a:p>
          <a:p>
            <a:pPr marL="457200" lvl="0" indent="-317500" algn="l" rtl="0">
              <a:lnSpc>
                <a:spcPct val="115000"/>
              </a:lnSpc>
              <a:spcBef>
                <a:spcPts val="0"/>
              </a:spcBef>
              <a:spcAft>
                <a:spcPts val="0"/>
              </a:spcAft>
              <a:buSzPts val="1400"/>
              <a:buChar char="●"/>
            </a:pPr>
            <a:endParaRPr>
              <a:highlight>
                <a:srgbClr val="FFFFFF"/>
              </a:highlight>
            </a:endParaRPr>
          </a:p>
        </p:txBody>
      </p:sp>
      <p:sp>
        <p:nvSpPr>
          <p:cNvPr id="263" name="Google Shape;263;p25"/>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12</a:t>
            </a:fld>
            <a:endParaRPr lang="de-DE"/>
          </a:p>
        </p:txBody>
      </p:sp>
      <p:sp>
        <p:nvSpPr>
          <p:cNvPr id="264" name="Google Shape;264;p25"/>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265" name="Google Shape;265;p25"/>
          <p:cNvSpPr txBox="1">
            <a:spLocks noGrp="1"/>
          </p:cNvSpPr>
          <p:nvPr>
            <p:ph type="title"/>
          </p:nvPr>
        </p:nvSpPr>
        <p:spPr>
          <a:xfrm>
            <a:off x="317550" y="864156"/>
            <a:ext cx="8508900" cy="493395"/>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Control</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ler_node</a:t>
            </a:r>
            <a:r>
              <a:rPr lang="de-DE"/>
              <a:t> </a:t>
            </a:r>
          </a:p>
        </p:txBody>
      </p:sp>
      <p:sp>
        <p:nvSpPr>
          <p:cNvPr id="266" name="Google Shape;266;p25"/>
          <p:cNvSpPr/>
          <p:nvPr/>
        </p:nvSpPr>
        <p:spPr>
          <a:xfrm>
            <a:off x="6094523" y="2557244"/>
            <a:ext cx="10638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/cmd_vel</a:t>
            </a:r>
            <a:endParaRPr sz="1600"/>
          </a:p>
        </p:txBody>
      </p:sp>
      <p:sp>
        <p:nvSpPr>
          <p:cNvPr id="267" name="Google Shape;267;p25"/>
          <p:cNvSpPr/>
          <p:nvPr/>
        </p:nvSpPr>
        <p:spPr>
          <a:xfrm>
            <a:off x="5678873" y="1643281"/>
            <a:ext cx="18951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/move_base</a:t>
            </a:r>
            <a:endParaRPr sz="1600"/>
          </a:p>
        </p:txBody>
      </p:sp>
      <p:sp>
        <p:nvSpPr>
          <p:cNvPr id="268" name="Google Shape;268;p25"/>
          <p:cNvSpPr/>
          <p:nvPr/>
        </p:nvSpPr>
        <p:spPr>
          <a:xfrm>
            <a:off x="4804987" y="3372068"/>
            <a:ext cx="36429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      /</a:t>
            </a:r>
            <a:r>
              <a:rPr lang="en-US" altLang="zh-CN" sz="1600"/>
              <a:t>state_machine</a:t>
            </a:r>
            <a:endParaRPr sz="1600"/>
          </a:p>
        </p:txBody>
      </p:sp>
      <p:sp>
        <p:nvSpPr>
          <p:cNvPr id="269" name="Google Shape;269;p25"/>
          <p:cNvSpPr/>
          <p:nvPr/>
        </p:nvSpPr>
        <p:spPr>
          <a:xfrm>
            <a:off x="6694116" y="4211437"/>
            <a:ext cx="2213719"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target_linear_velocity</a:t>
            </a:r>
          </a:p>
        </p:txBody>
      </p:sp>
      <p:sp>
        <p:nvSpPr>
          <p:cNvPr id="270" name="Google Shape;270;p25"/>
          <p:cNvSpPr/>
          <p:nvPr/>
        </p:nvSpPr>
        <p:spPr>
          <a:xfrm>
            <a:off x="5516400" y="4880725"/>
            <a:ext cx="24582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/controller_node</a:t>
            </a:r>
            <a:endParaRPr sz="1600"/>
          </a:p>
        </p:txBody>
      </p:sp>
      <p:sp>
        <p:nvSpPr>
          <p:cNvPr id="271" name="Google Shape;271;p25"/>
          <p:cNvSpPr/>
          <p:nvPr/>
        </p:nvSpPr>
        <p:spPr>
          <a:xfrm>
            <a:off x="3244506" y="4952125"/>
            <a:ext cx="1717069"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a:t>
            </a: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current</a:t>
            </a:r>
            <a:r>
              <a:rPr lang="zh-CN" altLang="en-US" sz="1600">
                <a:solidFill>
                  <a:srgbClr val="000000"/>
                </a:solidFill>
                <a:latin typeface="Arial" panose="020B0604020202020204" pitchFamily="34" charset="0"/>
                <a:ea typeface="Arial" panose="020B0604020202020204" pitchFamily="34" charset="0"/>
                <a:cs typeface="Arial" panose="020B0604020202020204" pitchFamily="34" charset="0"/>
              </a:rPr>
              <a:t>-</a:t>
            </a: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state</a:t>
            </a:r>
            <a:r>
              <a:rPr lang="zh-CN" altLang="en-US" sz="1600">
                <a:solidFill>
                  <a:srgbClr val="000000"/>
                </a:solidFill>
                <a:latin typeface="Arial" panose="020B0604020202020204" pitchFamily="34" charset="0"/>
                <a:ea typeface="Arial" panose="020B0604020202020204" pitchFamily="34" charset="0"/>
                <a:cs typeface="Arial" panose="020B0604020202020204" pitchFamily="34" charset="0"/>
              </a:rPr>
              <a:t>-</a:t>
            </a: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est</a:t>
            </a:r>
          </a:p>
        </p:txBody>
      </p:sp>
      <p:cxnSp>
        <p:nvCxnSpPr>
          <p:cNvPr id="272" name="Google Shape;272;p25"/>
          <p:cNvCxnSpPr>
            <a:stCxn id="271" idx="3"/>
            <a:endCxn id="270" idx="2"/>
          </p:cNvCxnSpPr>
          <p:nvPr/>
        </p:nvCxnSpPr>
        <p:spPr>
          <a:xfrm flipV="1">
            <a:off x="4960940" y="5182975"/>
            <a:ext cx="554990" cy="635"/>
          </a:xfrm>
          <a:prstGeom prst="straightConnector1">
            <a:avLst/>
          </a:prstGeom>
          <a:noFill/>
          <a:ln w="9525" cap="flat" cmpd="sng">
            <a:solidFill>
              <a:schemeClr val="dk2"/>
            </a:solidFill>
            <a:prstDash val="solid"/>
            <a:round/>
            <a:headEnd type="none" w="med" len="med"/>
            <a:tailEnd type="triangle" w="med" len="med"/>
          </a:ln>
        </p:spPr>
      </p:cxnSp>
      <p:sp>
        <p:nvSpPr>
          <p:cNvPr id="273" name="Google Shape;273;p25"/>
          <p:cNvSpPr/>
          <p:nvPr/>
        </p:nvSpPr>
        <p:spPr>
          <a:xfrm>
            <a:off x="5847000" y="5696175"/>
            <a:ext cx="17970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/car_commands</a:t>
            </a:r>
            <a:endParaRPr sz="1600"/>
          </a:p>
        </p:txBody>
      </p:sp>
      <p:cxnSp>
        <p:nvCxnSpPr>
          <p:cNvPr id="274" name="Google Shape;274;p25"/>
          <p:cNvCxnSpPr>
            <a:endCxn id="266" idx="0"/>
          </p:cNvCxnSpPr>
          <p:nvPr/>
        </p:nvCxnSpPr>
        <p:spPr>
          <a:xfrm flipH="1">
            <a:off x="6626423" y="2247731"/>
            <a:ext cx="332" cy="272728"/>
          </a:xfrm>
          <a:prstGeom prst="straightConnector1">
            <a:avLst/>
          </a:prstGeom>
          <a:noFill/>
          <a:ln w="9525" cap="flat" cmpd="sng">
            <a:solidFill>
              <a:schemeClr val="dk2"/>
            </a:solidFill>
            <a:prstDash val="solid"/>
            <a:round/>
            <a:headEnd type="none" w="med" len="med"/>
            <a:tailEnd type="triangle" w="med" len="med"/>
          </a:ln>
        </p:spPr>
      </p:cxnSp>
      <p:cxnSp>
        <p:nvCxnSpPr>
          <p:cNvPr id="275" name="Google Shape;275;p25"/>
          <p:cNvCxnSpPr>
            <a:stCxn id="266" idx="2"/>
            <a:endCxn id="268" idx="0"/>
          </p:cNvCxnSpPr>
          <p:nvPr/>
        </p:nvCxnSpPr>
        <p:spPr>
          <a:xfrm>
            <a:off x="6627058" y="3018988"/>
            <a:ext cx="0" cy="353060"/>
          </a:xfrm>
          <a:prstGeom prst="straightConnector1">
            <a:avLst/>
          </a:prstGeom>
          <a:noFill/>
          <a:ln w="9525" cap="flat" cmpd="sng">
            <a:solidFill>
              <a:schemeClr val="dk2"/>
            </a:solidFill>
            <a:prstDash val="solid"/>
            <a:round/>
            <a:headEnd type="none" w="med" len="med"/>
            <a:tailEnd type="triangle" w="med" len="med"/>
          </a:ln>
        </p:spPr>
      </p:cxnSp>
      <p:cxnSp>
        <p:nvCxnSpPr>
          <p:cNvPr id="276" name="Google Shape;276;p25"/>
          <p:cNvCxnSpPr>
            <a:stCxn id="268" idx="5"/>
            <a:endCxn id="269" idx="0"/>
          </p:cNvCxnSpPr>
          <p:nvPr/>
        </p:nvCxnSpPr>
        <p:spPr>
          <a:xfrm flipH="1">
            <a:off x="7800732" y="3888041"/>
            <a:ext cx="113665" cy="323215"/>
          </a:xfrm>
          <a:prstGeom prst="straightConnector1">
            <a:avLst/>
          </a:prstGeom>
          <a:noFill/>
          <a:ln w="9525" cap="flat" cmpd="sng">
            <a:solidFill>
              <a:schemeClr val="dk2"/>
            </a:solidFill>
            <a:prstDash val="solid"/>
            <a:round/>
            <a:headEnd type="none" w="med" len="med"/>
            <a:tailEnd type="triangle" w="med" len="med"/>
          </a:ln>
        </p:spPr>
      </p:cxnSp>
      <p:cxnSp>
        <p:nvCxnSpPr>
          <p:cNvPr id="277" name="Google Shape;277;p25"/>
          <p:cNvCxnSpPr>
            <a:stCxn id="269" idx="2"/>
            <a:endCxn id="270" idx="7"/>
          </p:cNvCxnSpPr>
          <p:nvPr/>
        </p:nvCxnSpPr>
        <p:spPr>
          <a:xfrm flipH="1">
            <a:off x="7614605" y="4672950"/>
            <a:ext cx="186265" cy="296302"/>
          </a:xfrm>
          <a:prstGeom prst="straightConnector1">
            <a:avLst/>
          </a:prstGeom>
          <a:noFill/>
          <a:ln w="9525" cap="flat" cmpd="sng">
            <a:solidFill>
              <a:schemeClr val="dk2"/>
            </a:solidFill>
            <a:prstDash val="solid"/>
            <a:round/>
            <a:headEnd type="none" w="med" len="med"/>
            <a:tailEnd type="triangle" w="med" len="med"/>
          </a:ln>
        </p:spPr>
      </p:cxnSp>
      <p:cxnSp>
        <p:nvCxnSpPr>
          <p:cNvPr id="278" name="Google Shape;278;p25"/>
          <p:cNvCxnSpPr>
            <a:stCxn id="270" idx="4"/>
            <a:endCxn id="273" idx="0"/>
          </p:cNvCxnSpPr>
          <p:nvPr/>
        </p:nvCxnSpPr>
        <p:spPr>
          <a:xfrm>
            <a:off x="6745500" y="5485225"/>
            <a:ext cx="0" cy="210820"/>
          </a:xfrm>
          <a:prstGeom prst="straightConnector1">
            <a:avLst/>
          </a:prstGeom>
          <a:noFill/>
          <a:ln w="9525" cap="flat" cmpd="sng">
            <a:solidFill>
              <a:schemeClr val="dk2"/>
            </a:solidFill>
            <a:prstDash val="solid"/>
            <a:round/>
            <a:headEnd type="none" w="med" len="med"/>
            <a:tailEnd type="triangle" w="med" len="med"/>
          </a:ln>
        </p:spPr>
      </p:cxnSp>
      <p:sp>
        <p:nvSpPr>
          <p:cNvPr id="3" name="Google Shape;269;p25"/>
          <p:cNvSpPr/>
          <p:nvPr/>
        </p:nvSpPr>
        <p:spPr>
          <a:xfrm>
            <a:off x="4191065" y="4211479"/>
            <a:ext cx="2356594"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target_angular_velocity</a:t>
            </a:r>
          </a:p>
        </p:txBody>
      </p:sp>
      <p:cxnSp>
        <p:nvCxnSpPr>
          <p:cNvPr id="4" name="Google Shape;276;p25"/>
          <p:cNvCxnSpPr>
            <a:stCxn id="268" idx="3"/>
            <a:endCxn id="3" idx="0"/>
          </p:cNvCxnSpPr>
          <p:nvPr/>
        </p:nvCxnSpPr>
        <p:spPr>
          <a:xfrm>
            <a:off x="5338160" y="3888278"/>
            <a:ext cx="31115" cy="323215"/>
          </a:xfrm>
          <a:prstGeom prst="straightConnector1">
            <a:avLst/>
          </a:prstGeom>
          <a:noFill/>
          <a:ln w="9525" cap="flat" cmpd="sng">
            <a:solidFill>
              <a:schemeClr val="dk2"/>
            </a:solidFill>
            <a:prstDash val="solid"/>
            <a:round/>
            <a:headEnd type="none" w="med" len="med"/>
            <a:tailEnd type="triangle" w="med" len="med"/>
          </a:ln>
        </p:spPr>
      </p:cxnSp>
      <p:cxnSp>
        <p:nvCxnSpPr>
          <p:cNvPr id="5" name="Google Shape;277;p25"/>
          <p:cNvCxnSpPr>
            <a:stCxn id="3" idx="2"/>
            <a:endCxn id="270" idx="1"/>
          </p:cNvCxnSpPr>
          <p:nvPr/>
        </p:nvCxnSpPr>
        <p:spPr>
          <a:xfrm>
            <a:off x="5369455" y="4672950"/>
            <a:ext cx="506730" cy="295910"/>
          </a:xfrm>
          <a:prstGeom prst="straightConnector1">
            <a:avLst/>
          </a:prstGeom>
          <a:noFill/>
          <a:ln w="9525" cap="flat" cmpd="sng">
            <a:solidFill>
              <a:schemeClr val="dk2"/>
            </a:solidFill>
            <a:prstDash val="solid"/>
            <a:round/>
            <a:headEnd type="none" w="med" len="med"/>
            <a:tailEnd type="triangle" w="med" len="med"/>
          </a:ln>
        </p:spPr>
      </p:cxnSp>
      <p:sp>
        <p:nvSpPr>
          <p:cNvPr id="6" name="Google Shape;267;p25"/>
          <p:cNvSpPr/>
          <p:nvPr/>
        </p:nvSpPr>
        <p:spPr>
          <a:xfrm>
            <a:off x="944594" y="4880729"/>
            <a:ext cx="18951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   /</a:t>
            </a:r>
            <a:r>
              <a:rPr lang="en-US" altLang="zh-CN" sz="1600"/>
              <a:t>unity_ros</a:t>
            </a:r>
            <a:endParaRPr sz="1600"/>
          </a:p>
        </p:txBody>
      </p:sp>
      <p:cxnSp>
        <p:nvCxnSpPr>
          <p:cNvPr id="7" name="Google Shape;274;p25"/>
          <p:cNvCxnSpPr>
            <a:stCxn id="6" idx="6"/>
            <a:endCxn id="271" idx="1"/>
          </p:cNvCxnSpPr>
          <p:nvPr/>
        </p:nvCxnSpPr>
        <p:spPr>
          <a:xfrm>
            <a:off x="2839413" y="5182979"/>
            <a:ext cx="404495" cy="635"/>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 name="文本占位符 1"/>
          <p:cNvSpPr>
            <a:spLocks noGrp="1"/>
          </p:cNvSpPr>
          <p:nvPr>
            <p:ph type="body" idx="1"/>
          </p:nvPr>
        </p:nvSpPr>
        <p:spPr>
          <a:xfrm>
            <a:off x="319087" y="2012219"/>
            <a:ext cx="8508999" cy="1376300"/>
          </a:xfrm>
        </p:spPr>
        <p:txBody>
          <a:bodyPr/>
          <a:lstStyle/>
          <a:p>
            <a:pPr marL="514350" indent="-285750">
              <a:buChar char="•"/>
            </a:pP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F</a:t>
            </a:r>
            <a:r>
              <a:rPr lang="en-US" altLang="zh-CN" b="1"/>
              <a:t>eedforward-control:</a:t>
            </a:r>
            <a:r>
              <a:rPr lang="en-US" altLang="zh-CN"/>
              <a:t> It is used to compensate for steady-state error.</a:t>
            </a:r>
          </a:p>
          <a:p>
            <a:pPr marL="514350" indent="-285750">
              <a:buChar char="•"/>
            </a:pPr>
            <a:r>
              <a:rPr lang="en-US" altLang="zh-CN" b="1"/>
              <a:t>Feed</a:t>
            </a: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back</a:t>
            </a:r>
            <a:r>
              <a:rPr lang="en-US" altLang="zh-CN" b="1"/>
              <a:t>-control:      </a:t>
            </a:r>
            <a:r>
              <a:rPr lang="en-US" altLang="zh-CN"/>
              <a:t>PD control is used to obtain the control signal. </a:t>
            </a:r>
          </a:p>
          <a:p>
            <a:pPr marL="514350" indent="-285750">
              <a:buChar char="•"/>
            </a:pPr>
            <a:r>
              <a:rPr lang="en-US" altLang="zh-CN" b="1"/>
              <a:t>Limitation:</a:t>
            </a:r>
            <a:r>
              <a:rPr lang="en-US" altLang="zh-CN"/>
              <a:t> The signal is constrained to ensure it remains within a proper range.</a:t>
            </a:r>
            <a:endParaRPr lang="zh-CN" altLang="en-US"/>
          </a:p>
        </p:txBody>
      </p:sp>
      <p:sp>
        <p:nvSpPr>
          <p:cNvPr id="286" name="Google Shape;286;p26"/>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13</a:t>
            </a:fld>
            <a:endParaRPr lang="de-DE"/>
          </a:p>
        </p:txBody>
      </p:sp>
      <p:sp>
        <p:nvSpPr>
          <p:cNvPr id="287" name="Google Shape;287;p26"/>
          <p:cNvSpPr txBox="1">
            <a:spLocks noGrp="1"/>
          </p:cNvSpPr>
          <p:nvPr>
            <p:ph type="title"/>
          </p:nvPr>
        </p:nvSpPr>
        <p:spPr>
          <a:xfrm>
            <a:off x="319090" y="994334"/>
            <a:ext cx="8508900" cy="493395"/>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Controller_node </a:t>
            </a:r>
          </a:p>
        </p:txBody>
      </p:sp>
      <p:sp>
        <p:nvSpPr>
          <p:cNvPr id="290" name="Google Shape;290;p26"/>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pic>
        <p:nvPicPr>
          <p:cNvPr id="3" name="图片 2" descr="upload_post_object_v2_1193143371"/>
          <p:cNvPicPr>
            <a:picLocks noChangeAspect="1"/>
          </p:cNvPicPr>
          <p:nvPr/>
        </p:nvPicPr>
        <p:blipFill>
          <a:blip r:embed="rId3"/>
          <a:stretch>
            <a:fillRect/>
          </a:stretch>
        </p:blipFill>
        <p:spPr>
          <a:xfrm>
            <a:off x="311110" y="3388519"/>
            <a:ext cx="8888769" cy="201351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p:txBody>
          <a:bodyPr/>
          <a:lstStyle/>
          <a:p>
            <a:pPr marL="514350" indent="-285750">
              <a:buChar char="•"/>
            </a:pPr>
            <a:r>
              <a:rPr lang="en-US" altLang="zh-CN"/>
              <a:t>Unable to complete full route</a:t>
            </a:r>
          </a:p>
          <a:p>
            <a:pPr marL="971550" lvl="1" indent="-285750">
              <a:buChar char="•"/>
            </a:pPr>
            <a:r>
              <a:rPr lang="en-US" altLang="zh-CN"/>
              <a:t>complex turns towards the end of the route</a:t>
            </a:r>
          </a:p>
          <a:p>
            <a:pPr marL="971550" lvl="1" indent="-285750">
              <a:buChar char="•"/>
            </a:pPr>
            <a:r>
              <a:rPr lang="en-US" altLang="zh-CN"/>
              <a:t>interaction between local plan and controller not fully optimised</a:t>
            </a:r>
          </a:p>
          <a:p>
            <a:pPr marL="971550" lvl="1" indent="-285750">
              <a:buChar char="•"/>
            </a:pPr>
            <a:r>
              <a:rPr lang="en-US" altLang="zh-CN"/>
              <a:t>several bugs in the turns</a:t>
            </a:r>
          </a:p>
          <a:p>
            <a:pPr marL="971550" lvl="1" indent="-285750">
              <a:buChar char="•"/>
            </a:pPr>
            <a:r>
              <a:rPr lang="en-US" altLang="zh-CN"/>
              <a:t>interval where the traffic light remains green is too short</a:t>
            </a:r>
          </a:p>
          <a:p>
            <a:pPr marL="1428750" lvl="2" indent="-285750">
              <a:buChar char="•"/>
            </a:pPr>
            <a:r>
              <a:rPr lang="en-US" altLang="zh-CN"/>
              <a:t>very small window to move off the line</a:t>
            </a:r>
            <a:endParaRPr lang="zh-CN" altLang="en-US"/>
          </a:p>
        </p:txBody>
      </p:sp>
      <p:sp>
        <p:nvSpPr>
          <p:cNvPr id="3" name="标题 2"/>
          <p:cNvSpPr>
            <a:spLocks noGrp="1"/>
          </p:cNvSpPr>
          <p:nvPr>
            <p:ph type="title"/>
          </p:nvPr>
        </p:nvSpPr>
        <p:spPr>
          <a:xfrm>
            <a:off x="319090" y="994334"/>
            <a:ext cx="8508999" cy="493395"/>
          </a:xfrm>
        </p:spPr>
        <p:txBody>
          <a:bodyPr/>
          <a:lstStyle/>
          <a:p>
            <a:r>
              <a:rPr lang="en-US" altLang="zh-CN"/>
              <a:t>Limitation</a:t>
            </a:r>
            <a:endParaRPr lang="zh-CN" altLang="en-US"/>
          </a:p>
        </p:txBody>
      </p:sp>
      <p:sp>
        <p:nvSpPr>
          <p:cNvPr id="4" name="灯片编号占位符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a:t>14</a:t>
            </a:fld>
            <a:endParaRPr lang="de-DE"/>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p:txBody>
          <a:bodyPr/>
          <a:lstStyle/>
          <a:p>
            <a:pPr marL="514350" indent="-285750">
              <a:buChar char="•"/>
            </a:pPr>
            <a:r>
              <a:rPr lang="en-US" altLang="zh-CN"/>
              <a:t>The project work was challenging but fruitful</a:t>
            </a:r>
          </a:p>
          <a:p>
            <a:pPr marL="514350" indent="-285750">
              <a:buChar char="•"/>
            </a:pPr>
            <a:r>
              <a:rPr lang="en-US" altLang="zh-CN"/>
              <a:t>Setting weekly discussions and milestones as a group improved communication and teamwork</a:t>
            </a:r>
          </a:p>
          <a:p>
            <a:pPr marL="514350" indent="-285750">
              <a:buChar char="•"/>
            </a:pPr>
            <a:r>
              <a:rPr lang="en-US" altLang="zh-CN"/>
              <a:t>Project may be too complex for beginners</a:t>
            </a:r>
          </a:p>
          <a:p>
            <a:pPr marL="514350" indent="-285750">
              <a:buChar char="•"/>
            </a:pPr>
            <a:endParaRPr lang="zh-CN" altLang="en-US"/>
          </a:p>
        </p:txBody>
      </p:sp>
      <p:sp>
        <p:nvSpPr>
          <p:cNvPr id="3" name="标题 2"/>
          <p:cNvSpPr>
            <a:spLocks noGrp="1"/>
          </p:cNvSpPr>
          <p:nvPr>
            <p:ph type="title"/>
          </p:nvPr>
        </p:nvSpPr>
        <p:spPr>
          <a:xfrm>
            <a:off x="319090" y="994334"/>
            <a:ext cx="8508999" cy="493395"/>
          </a:xfrm>
        </p:spPr>
        <p:txBody>
          <a:bodyPr/>
          <a:lstStyle/>
          <a:p>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Feedback</a:t>
            </a:r>
          </a:p>
        </p:txBody>
      </p:sp>
      <p:sp>
        <p:nvSpPr>
          <p:cNvPr id="4" name="灯片编号占位符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a:t>15</a:t>
            </a:fld>
            <a:endParaRPr lang="de-DE"/>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graphicFrame>
        <p:nvGraphicFramePr>
          <p:cNvPr id="84" name="Google Shape;84;p13"/>
          <p:cNvGraphicFramePr/>
          <p:nvPr>
            <p:extLst>
              <p:ext uri="{D42A27DB-BD31-4B8C-83A1-F6EECF244321}">
                <p14:modId xmlns:p14="http://schemas.microsoft.com/office/powerpoint/2010/main" val="2945607708"/>
              </p:ext>
            </p:extLst>
          </p:nvPr>
        </p:nvGraphicFramePr>
        <p:xfrm>
          <a:off x="317238" y="1804538"/>
          <a:ext cx="8509525" cy="2543100"/>
        </p:xfrm>
        <a:graphic>
          <a:graphicData uri="http://schemas.openxmlformats.org/drawingml/2006/table">
            <a:tbl>
              <a:tblPr bandRow="1">
                <a:noFill/>
                <a:tableStyleId>{A537A354-9762-433F-95B4-A4865DCBE5AE}</a:tableStyleId>
              </a:tblPr>
              <a:tblGrid>
                <a:gridCol w="3493900">
                  <a:extLst>
                    <a:ext uri="{9D8B030D-6E8A-4147-A177-3AD203B41FA5}">
                      <a16:colId xmlns:a16="http://schemas.microsoft.com/office/drawing/2014/main" val="20000"/>
                    </a:ext>
                  </a:extLst>
                </a:gridCol>
                <a:gridCol w="5015625">
                  <a:extLst>
                    <a:ext uri="{9D8B030D-6E8A-4147-A177-3AD203B41FA5}">
                      <a16:colId xmlns:a16="http://schemas.microsoft.com/office/drawing/2014/main" val="20001"/>
                    </a:ext>
                  </a:extLst>
                </a:gridCol>
              </a:tblGrid>
              <a:tr h="423850">
                <a:tc>
                  <a:txBody>
                    <a:bodyPr/>
                    <a:lstStyle/>
                    <a:p>
                      <a:pPr marL="0" marR="0" lvl="0" indent="0" algn="l" rtl="0">
                        <a:lnSpc>
                          <a:spcPct val="100000"/>
                        </a:lnSpc>
                        <a:spcBef>
                          <a:spcPts val="0"/>
                        </a:spcBef>
                        <a:spcAft>
                          <a:spcPts val="0"/>
                        </a:spcAft>
                        <a:buNone/>
                      </a:pPr>
                      <a:r>
                        <a:rPr lang="de-DE" sz="1600" b="1"/>
                        <a:t>Module</a:t>
                      </a:r>
                      <a:endParaRPr sz="1600" b="1"/>
                    </a:p>
                  </a:txBody>
                  <a:tcPr marL="54000" marR="0" marT="180000" marB="0" anchor="ctr"/>
                </a:tc>
                <a:tc>
                  <a:txBody>
                    <a:bodyPr/>
                    <a:lstStyle/>
                    <a:p>
                      <a:pPr marL="0" marR="0" lvl="0" indent="0" algn="l" rtl="0">
                        <a:lnSpc>
                          <a:spcPct val="100000"/>
                        </a:lnSpc>
                        <a:spcBef>
                          <a:spcPts val="0"/>
                        </a:spcBef>
                        <a:spcAft>
                          <a:spcPts val="0"/>
                        </a:spcAft>
                        <a:buNone/>
                      </a:pPr>
                      <a:r>
                        <a:rPr lang="de-DE" sz="1600" b="1"/>
                        <a:t>Contributors</a:t>
                      </a:r>
                      <a:endParaRPr sz="1600" b="1"/>
                    </a:p>
                  </a:txBody>
                  <a:tcPr marL="54000" marR="0" marT="180000" marB="0" anchor="ctr"/>
                </a:tc>
                <a:extLst>
                  <a:ext uri="{0D108BD9-81ED-4DB2-BD59-A6C34878D82A}">
                    <a16:rowId xmlns:a16="http://schemas.microsoft.com/office/drawing/2014/main" val="10000"/>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de-DE" sz="1600"/>
                        <a:t>P</a:t>
                      </a:r>
                      <a:r>
                        <a:rPr lang="en-US" altLang="zh-CN" sz="1600"/>
                        <a:t>er</a:t>
                      </a:r>
                      <a:r>
                        <a:rPr lang="de-DE" sz="1600"/>
                        <a:t>ception</a:t>
                      </a:r>
                      <a:endParaRPr sz="1600" u="none" strike="noStrike" cap="none">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a:latin typeface="Arial" panose="020B0604020202020204"/>
                          <a:ea typeface="Arial" panose="020B0604020202020204"/>
                          <a:cs typeface="Arial" panose="020B0604020202020204"/>
                          <a:sym typeface="Arial" panose="020B0604020202020204"/>
                        </a:rPr>
                        <a:t>Yijia</a:t>
                      </a:r>
                      <a:r>
                        <a:rPr lang="de-DE" altLang="zh-CN" sz="1600" u="none" strike="noStrike" cap="none">
                          <a:latin typeface="Arial" panose="020B0604020202020204"/>
                          <a:ea typeface="Arial" panose="020B0604020202020204"/>
                          <a:cs typeface="Arial" panose="020B0604020202020204"/>
                          <a:sym typeface="Arial" panose="020B0604020202020204"/>
                        </a:rPr>
                        <a:t> </a:t>
                      </a:r>
                      <a:r>
                        <a:rPr lang="en-US" altLang="zh-CN" sz="1600" u="none" strike="noStrike" cap="none">
                          <a:latin typeface="Arial" panose="020B0604020202020204"/>
                          <a:ea typeface="Arial" panose="020B0604020202020204"/>
                          <a:cs typeface="Arial" panose="020B0604020202020204"/>
                          <a:sym typeface="Arial" panose="020B0604020202020204"/>
                        </a:rPr>
                        <a:t>Qian</a:t>
                      </a:r>
                      <a:endParaRPr sz="1600" u="none" strike="noStrike" cap="none">
                        <a:latin typeface="Arial" panose="020B0604020202020204"/>
                        <a:ea typeface="Arial" panose="020B0604020202020204"/>
                        <a:cs typeface="Arial" panose="020B0604020202020204"/>
                        <a:sym typeface="Arial" panose="020B0604020202020204"/>
                      </a:endParaRPr>
                    </a:p>
                  </a:txBody>
                  <a:tcPr marL="54000" marR="0" marT="180000" marB="0" anchor="ctr"/>
                </a:tc>
                <a:extLst>
                  <a:ext uri="{0D108BD9-81ED-4DB2-BD59-A6C34878D82A}">
                    <a16:rowId xmlns:a16="http://schemas.microsoft.com/office/drawing/2014/main" val="10001"/>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de-DE" sz="1600"/>
                        <a:t>Planning</a:t>
                      </a:r>
                      <a:endParaRPr sz="1600" u="none" strike="noStrike" cap="none">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b="0">
                          <a:solidFill>
                            <a:schemeClr val="dk1"/>
                          </a:solidFill>
                          <a:latin typeface="Arial" panose="020B0604020202020204" pitchFamily="34" charset="0"/>
                          <a:ea typeface="Arial" panose="020B0604020202020204" pitchFamily="34" charset="0"/>
                          <a:cs typeface="Arial" panose="020B0604020202020204" pitchFamily="34" charset="0"/>
                        </a:rPr>
                        <a:t>Ziou Hu</a:t>
                      </a:r>
                    </a:p>
                  </a:txBody>
                  <a:tcPr marL="54000" marR="0" marT="180000" marB="0" anchor="ctr"/>
                </a:tc>
                <a:extLst>
                  <a:ext uri="{0D108BD9-81ED-4DB2-BD59-A6C34878D82A}">
                    <a16:rowId xmlns:a16="http://schemas.microsoft.com/office/drawing/2014/main" val="10002"/>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de-DE" sz="1600" dirty="0"/>
                        <a:t>State </a:t>
                      </a:r>
                      <a:r>
                        <a:rPr lang="de-DE" sz="1600" dirty="0" err="1"/>
                        <a:t>machine</a:t>
                      </a:r>
                      <a:endParaRPr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b="0" dirty="0" err="1">
                          <a:solidFill>
                            <a:schemeClr val="dk1"/>
                          </a:solidFill>
                          <a:latin typeface="Arial" panose="020B0604020202020204" pitchFamily="34" charset="0"/>
                          <a:ea typeface="Arial" panose="020B0604020202020204" pitchFamily="34" charset="0"/>
                          <a:cs typeface="Arial" panose="020B0604020202020204" pitchFamily="34" charset="0"/>
                        </a:rPr>
                        <a:t>Penglin Li</a:t>
                      </a:r>
                    </a:p>
                  </a:txBody>
                  <a:tcPr marL="54000" marR="0" marT="180000" marB="0" anchor="ctr"/>
                </a:tc>
                <a:extLst>
                  <a:ext uri="{0D108BD9-81ED-4DB2-BD59-A6C34878D82A}">
                    <a16:rowId xmlns:a16="http://schemas.microsoft.com/office/drawing/2014/main" val="10003"/>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dirty="0">
                          <a:latin typeface="Arial" panose="020B0604020202020204"/>
                          <a:ea typeface="Arial" panose="020B0604020202020204"/>
                          <a:cs typeface="Arial" panose="020B0604020202020204"/>
                          <a:sym typeface="Arial" panose="020B0604020202020204"/>
                        </a:rPr>
                        <a:t>Controller_node</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dirty="0">
                          <a:latin typeface="Arial" panose="020B0604020202020204"/>
                          <a:ea typeface="Arial" panose="020B0604020202020204"/>
                          <a:cs typeface="Arial" panose="020B0604020202020204"/>
                          <a:sym typeface="Arial" panose="020B0604020202020204"/>
                        </a:rPr>
                        <a:t>Zibo Xie</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extLst>
                  <a:ext uri="{0D108BD9-81ED-4DB2-BD59-A6C34878D82A}">
                    <a16:rowId xmlns:a16="http://schemas.microsoft.com/office/drawing/2014/main" val="10004"/>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dirty="0">
                          <a:latin typeface="Arial" panose="020B0604020202020204"/>
                          <a:ea typeface="Arial" panose="020B0604020202020204"/>
                          <a:cs typeface="Arial" panose="020B0604020202020204"/>
                          <a:sym typeface="Arial" panose="020B0604020202020204"/>
                        </a:rPr>
                        <a:t>Simulation and mapping</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dirty="0">
                          <a:latin typeface="Arial" panose="020B0604020202020204"/>
                          <a:ea typeface="Arial" panose="020B0604020202020204"/>
                          <a:cs typeface="Arial" panose="020B0604020202020204"/>
                          <a:sym typeface="Arial" panose="020B0604020202020204"/>
                        </a:rPr>
                        <a:t>Joshua</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extLst>
                  <a:ext uri="{0D108BD9-81ED-4DB2-BD59-A6C34878D82A}">
                    <a16:rowId xmlns:a16="http://schemas.microsoft.com/office/drawing/2014/main" val="10005"/>
                  </a:ext>
                </a:extLst>
              </a:tr>
            </a:tbl>
          </a:graphicData>
        </a:graphic>
      </p:graphicFrame>
      <p:sp>
        <p:nvSpPr>
          <p:cNvPr id="85" name="Google Shape;85;p13"/>
          <p:cNvSpPr txBox="1">
            <a:spLocks noGrp="1"/>
          </p:cNvSpPr>
          <p:nvPr>
            <p:ph type="sldNum" idx="12"/>
          </p:nvPr>
        </p:nvSpPr>
        <p:spPr>
          <a:xfrm>
            <a:off x="6774934" y="6473313"/>
            <a:ext cx="2052000" cy="365100"/>
          </a:xfrm>
          <a:prstGeom prst="rect">
            <a:avLst/>
          </a:prstGeom>
          <a:solidFill>
            <a:schemeClr val="lt1"/>
          </a:solid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2</a:t>
            </a:fld>
            <a:endParaRPr lang="de-DE"/>
          </a:p>
        </p:txBody>
      </p:sp>
      <p:sp>
        <p:nvSpPr>
          <p:cNvPr id="86" name="Google Shape;86;p13"/>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Task Distribution</a:t>
            </a:r>
          </a:p>
        </p:txBody>
      </p:sp>
      <p:sp>
        <p:nvSpPr>
          <p:cNvPr id="88" name="Google Shape;88;p13"/>
          <p:cNvSpPr txBox="1">
            <a:spLocks noGrp="1"/>
          </p:cNvSpPr>
          <p:nvPr>
            <p:ph type="ftr" idx="11"/>
          </p:nvPr>
        </p:nvSpPr>
        <p:spPr>
          <a:xfrm>
            <a:off x="317183" y="6032782"/>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None/>
            </a:pPr>
            <a:r>
              <a:rPr lang="de-DE" dirty="0"/>
              <a:t>Introduction to ROS| Group </a:t>
            </a:r>
            <a:r>
              <a:rPr lang="en-US" altLang="zh-CN" dirty="0"/>
              <a:t>8</a:t>
            </a:r>
            <a:endParaRPr lang="de-DE"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7"/>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3</a:t>
            </a:fld>
            <a:endParaRPr lang="de-DE"/>
          </a:p>
        </p:txBody>
      </p:sp>
      <p:sp>
        <p:nvSpPr>
          <p:cNvPr id="119" name="Google Shape;119;p17"/>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None/>
            </a:pPr>
            <a:r>
              <a:rPr lang="de-DE"/>
              <a:t>Introduction to ROS| Groupe </a:t>
            </a:r>
            <a:r>
              <a:rPr lang="en-US" altLang="zh-CN"/>
              <a:t>8</a:t>
            </a:r>
            <a:endParaRPr lang="de-DE"/>
          </a:p>
        </p:txBody>
      </p:sp>
      <p:sp>
        <p:nvSpPr>
          <p:cNvPr id="120" name="Google Shape;120;p17"/>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Perception pipeline</a:t>
            </a:r>
            <a:endParaRPr sz="3000"/>
          </a:p>
        </p:txBody>
      </p:sp>
      <p:pic>
        <p:nvPicPr>
          <p:cNvPr id="2" name="图片 1" descr="upload_post_object_v2_3902471086"/>
          <p:cNvPicPr>
            <a:picLocks noChangeAspect="1"/>
          </p:cNvPicPr>
          <p:nvPr/>
        </p:nvPicPr>
        <p:blipFill>
          <a:blip r:embed="rId3"/>
          <a:stretch>
            <a:fillRect/>
          </a:stretch>
        </p:blipFill>
        <p:spPr>
          <a:xfrm>
            <a:off x="410183" y="4092564"/>
            <a:ext cx="5426306" cy="1613803"/>
          </a:xfrm>
          <a:prstGeom prst="rect">
            <a:avLst/>
          </a:prstGeom>
        </p:spPr>
      </p:pic>
      <p:sp>
        <p:nvSpPr>
          <p:cNvPr id="3" name="文本框 2"/>
          <p:cNvSpPr txBox="1"/>
          <p:nvPr userDrawn="1"/>
        </p:nvSpPr>
        <p:spPr>
          <a:xfrm>
            <a:off x="4003852" y="2887063"/>
            <a:ext cx="309880" cy="306705"/>
          </a:xfrm>
          <a:prstGeom prst="rect">
            <a:avLst/>
          </a:prstGeom>
        </p:spPr>
        <p:txBody>
          <a:bodyPr wrap="none" rtlCol="0">
            <a:spAutoFit/>
          </a:bodyPr>
          <a:lstStyle/>
          <a:p>
            <a:endParaRPr lang="zh-CN" altLang="en-US"/>
          </a:p>
        </p:txBody>
      </p:sp>
      <p:sp>
        <p:nvSpPr>
          <p:cNvPr id="4" name="矩形 3"/>
          <p:cNvSpPr/>
          <p:nvPr userDrawn="1"/>
        </p:nvSpPr>
        <p:spPr>
          <a:xfrm>
            <a:off x="410185" y="1862340"/>
            <a:ext cx="913621" cy="798102"/>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unity_ros</a:t>
            </a:r>
            <a:endParaRPr lang="zh-CN" altLang="en-US">
              <a:solidFill>
                <a:srgbClr val="000000"/>
              </a:solidFill>
            </a:endParaRPr>
          </a:p>
        </p:txBody>
      </p:sp>
      <p:cxnSp>
        <p:nvCxnSpPr>
          <p:cNvPr id="5" name="直接箭头连接符 4"/>
          <p:cNvCxnSpPr>
            <a:stCxn id="4" idx="3"/>
          </p:cNvCxnSpPr>
          <p:nvPr userDrawn="1"/>
        </p:nvCxnSpPr>
        <p:spPr>
          <a:xfrm>
            <a:off x="1323742" y="2261608"/>
            <a:ext cx="1202079" cy="0"/>
          </a:xfrm>
          <a:prstGeom prst="straightConnector1">
            <a:avLst/>
          </a:prstGeom>
          <a:ln w="19050" cap="flat" cmpd="sng" algn="ctr">
            <a:solidFill>
              <a:srgbClr val="979797">
                <a:alpha val="100000"/>
              </a:srgb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userDrawn="1"/>
        </p:nvSpPr>
        <p:spPr>
          <a:xfrm>
            <a:off x="1323765" y="1951014"/>
            <a:ext cx="433537" cy="368300"/>
          </a:xfrm>
          <a:prstGeom prst="rect">
            <a:avLst/>
          </a:prstGeom>
        </p:spPr>
        <p:txBody>
          <a:bodyPr wrap="none" rtlCol="0">
            <a:noAutofit/>
          </a:bodyPr>
          <a:lstStyle/>
          <a:p>
            <a:r>
              <a:rPr lang="en-US" altLang="zh-CN"/>
              <a:t>depth image</a:t>
            </a:r>
            <a:endParaRPr lang="zh-CN" altLang="en-US"/>
          </a:p>
        </p:txBody>
      </p:sp>
      <p:sp>
        <p:nvSpPr>
          <p:cNvPr id="8" name="矩形 7"/>
          <p:cNvSpPr/>
          <p:nvPr userDrawn="1"/>
        </p:nvSpPr>
        <p:spPr>
          <a:xfrm>
            <a:off x="2525844" y="1862336"/>
            <a:ext cx="1288039" cy="798102"/>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generatePointCloud_node</a:t>
            </a:r>
            <a:endParaRPr lang="zh-CN" altLang="en-US">
              <a:solidFill>
                <a:srgbClr val="000000"/>
              </a:solidFill>
            </a:endParaRPr>
          </a:p>
        </p:txBody>
      </p:sp>
      <p:sp>
        <p:nvSpPr>
          <p:cNvPr id="10" name="矩形 9"/>
          <p:cNvSpPr/>
          <p:nvPr userDrawn="1"/>
        </p:nvSpPr>
        <p:spPr>
          <a:xfrm>
            <a:off x="6227854" y="1064234"/>
            <a:ext cx="1517379" cy="798102"/>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octomap_server</a:t>
            </a:r>
            <a:endParaRPr lang="zh-CN" altLang="en-US">
              <a:solidFill>
                <a:srgbClr val="000000"/>
              </a:solidFill>
            </a:endParaRPr>
          </a:p>
        </p:txBody>
      </p:sp>
      <p:sp>
        <p:nvSpPr>
          <p:cNvPr id="13" name="矩形 12"/>
          <p:cNvSpPr/>
          <p:nvPr userDrawn="1"/>
        </p:nvSpPr>
        <p:spPr>
          <a:xfrm>
            <a:off x="6227854" y="2636396"/>
            <a:ext cx="1586350" cy="807955"/>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move_base_new</a:t>
            </a:r>
            <a:endParaRPr lang="zh-CN" altLang="en-US">
              <a:solidFill>
                <a:srgbClr val="000000"/>
              </a:solidFill>
            </a:endParaRPr>
          </a:p>
        </p:txBody>
      </p:sp>
      <p:cxnSp>
        <p:nvCxnSpPr>
          <p:cNvPr id="14" name="肘形连接符 13"/>
          <p:cNvCxnSpPr>
            <a:stCxn id="8" idx="3"/>
            <a:endCxn id="10" idx="1"/>
          </p:cNvCxnSpPr>
          <p:nvPr userDrawn="1"/>
        </p:nvCxnSpPr>
        <p:spPr>
          <a:xfrm flipV="1">
            <a:off x="3813810" y="1463675"/>
            <a:ext cx="2414270" cy="798195"/>
          </a:xfrm>
          <a:prstGeom prst="bentConnector3">
            <a:avLst>
              <a:gd name="adj1" fmla="val 25828"/>
            </a:avLst>
          </a:prstGeom>
          <a:ln w="19050" cap="flat" cmpd="sng" algn="ctr">
            <a:solidFill>
              <a:srgbClr val="979797">
                <a:alpha val="100000"/>
              </a:srgb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userDrawn="1"/>
        </p:nvCxnSpPr>
        <p:spPr>
          <a:xfrm>
            <a:off x="3813843" y="2261387"/>
            <a:ext cx="2414270" cy="778510"/>
          </a:xfrm>
          <a:prstGeom prst="bentConnector3">
            <a:avLst>
              <a:gd name="adj1" fmla="val 25827"/>
            </a:avLst>
          </a:prstGeom>
          <a:ln w="19050" cap="flat" cmpd="sng" algn="ctr">
            <a:solidFill>
              <a:srgbClr val="979797">
                <a:alpha val="100000"/>
              </a:srgb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7" name="文本框 16"/>
          <p:cNvSpPr txBox="1"/>
          <p:nvPr userDrawn="1"/>
        </p:nvSpPr>
        <p:spPr>
          <a:xfrm>
            <a:off x="4801953" y="1113504"/>
            <a:ext cx="768542" cy="368300"/>
          </a:xfrm>
          <a:prstGeom prst="rect">
            <a:avLst/>
          </a:prstGeom>
        </p:spPr>
        <p:txBody>
          <a:bodyPr wrap="none" rtlCol="0">
            <a:noAutofit/>
          </a:bodyPr>
          <a:lstStyle/>
          <a:p>
            <a:r>
              <a:rPr lang="en-US" altLang="zh-CN"/>
              <a:t>pointcloud2</a:t>
            </a:r>
            <a:endParaRPr lang="zh-CN" altLang="en-US"/>
          </a:p>
        </p:txBody>
      </p:sp>
      <p:sp>
        <p:nvSpPr>
          <p:cNvPr id="18" name="文本框 17"/>
          <p:cNvSpPr txBox="1"/>
          <p:nvPr userDrawn="1"/>
        </p:nvSpPr>
        <p:spPr>
          <a:xfrm>
            <a:off x="4900484" y="2699854"/>
            <a:ext cx="1123254" cy="368300"/>
          </a:xfrm>
          <a:prstGeom prst="rect">
            <a:avLst/>
          </a:prstGeom>
        </p:spPr>
        <p:txBody>
          <a:bodyPr wrap="none" rtlCol="0">
            <a:noAutofit/>
          </a:bodyPr>
          <a:lstStyle/>
          <a:p>
            <a:r>
              <a:rPr lang="en-US" altLang="zh-CN"/>
              <a:t>pointcloud</a:t>
            </a:r>
            <a:endParaRPr lang="zh-CN" altLang="en-US"/>
          </a:p>
        </p:txBody>
      </p:sp>
      <p:pic>
        <p:nvPicPr>
          <p:cNvPr id="19" name="图片 18" descr="upload_post_object_v2_542349808"/>
          <p:cNvPicPr>
            <a:picLocks noChangeAspect="1"/>
          </p:cNvPicPr>
          <p:nvPr/>
        </p:nvPicPr>
        <p:blipFill>
          <a:blip r:embed="rId4"/>
          <a:stretch>
            <a:fillRect/>
          </a:stretch>
        </p:blipFill>
        <p:spPr>
          <a:xfrm>
            <a:off x="5858374" y="4297514"/>
            <a:ext cx="2969752" cy="1212812"/>
          </a:xfrm>
          <a:prstGeom prst="rect">
            <a:avLst/>
          </a:prstGeom>
        </p:spPr>
      </p:pic>
      <p:sp>
        <p:nvSpPr>
          <p:cNvPr id="20" name="文本框 19"/>
          <p:cNvSpPr txBox="1"/>
          <p:nvPr userDrawn="1"/>
        </p:nvSpPr>
        <p:spPr>
          <a:xfrm>
            <a:off x="2204618" y="5706364"/>
            <a:ext cx="1930400" cy="368300"/>
          </a:xfrm>
          <a:prstGeom prst="rect">
            <a:avLst/>
          </a:prstGeom>
        </p:spPr>
        <p:txBody>
          <a:bodyPr wrap="none" rtlCol="0">
            <a:noAutofit/>
          </a:bodyPr>
          <a:lstStyle/>
          <a:p>
            <a:r>
              <a:rPr lang="en-US" altLang="zh-CN"/>
              <a:t>pointcloud2</a:t>
            </a:r>
            <a:endParaRPr lang="zh-CN" altLang="en-US"/>
          </a:p>
        </p:txBody>
      </p:sp>
      <p:sp>
        <p:nvSpPr>
          <p:cNvPr id="21" name="文本框 20"/>
          <p:cNvSpPr txBox="1"/>
          <p:nvPr userDrawn="1"/>
        </p:nvSpPr>
        <p:spPr>
          <a:xfrm>
            <a:off x="6774891" y="5706364"/>
            <a:ext cx="1666240" cy="368300"/>
          </a:xfrm>
          <a:prstGeom prst="rect">
            <a:avLst/>
          </a:prstGeom>
        </p:spPr>
        <p:txBody>
          <a:bodyPr wrap="none" rtlCol="0">
            <a:noAutofit/>
          </a:bodyPr>
          <a:lstStyle/>
          <a:p>
            <a:r>
              <a:rPr lang="en-US" altLang="zh-CN"/>
              <a:t>octomap</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8"/>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4</a:t>
            </a:fld>
            <a:endParaRPr lang="de-DE"/>
          </a:p>
        </p:txBody>
      </p:sp>
      <p:sp>
        <p:nvSpPr>
          <p:cNvPr id="131" name="Google Shape;131;p18"/>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None/>
            </a:pPr>
            <a:r>
              <a:rPr lang="de-DE"/>
              <a:t>Introduction to ROS| Groupe </a:t>
            </a:r>
            <a:r>
              <a:rPr lang="en-US" altLang="zh-CN"/>
              <a:t>8</a:t>
            </a:r>
            <a:endParaRPr lang="de-DE"/>
          </a:p>
        </p:txBody>
      </p:sp>
      <p:sp>
        <p:nvSpPr>
          <p:cNvPr id="132" name="Google Shape;132;p18"/>
          <p:cNvSpPr txBox="1">
            <a:spLocks noGrp="1"/>
          </p:cNvSpPr>
          <p:nvPr>
            <p:ph type="title"/>
          </p:nvPr>
        </p:nvSpPr>
        <p:spPr>
          <a:xfrm>
            <a:off x="352640" y="328759"/>
            <a:ext cx="8508900" cy="987425"/>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Perception: traffic lights detection</a:t>
            </a:r>
          </a:p>
          <a:p>
            <a:pPr marL="0" lvl="0" indent="0" algn="l" rtl="0">
              <a:lnSpc>
                <a:spcPct val="107000"/>
              </a:lnSpc>
              <a:spcBef>
                <a:spcPts val="0"/>
              </a:spcBef>
              <a:spcAft>
                <a:spcPts val="0"/>
              </a:spcAft>
              <a:buNone/>
            </a:pPr>
            <a:r>
              <a:rPr lang="de-DE"/>
              <a:t>Solution: traditional CV-based detection</a:t>
            </a:r>
          </a:p>
        </p:txBody>
      </p:sp>
      <p:sp>
        <p:nvSpPr>
          <p:cNvPr id="133" name="Google Shape;133;p18"/>
          <p:cNvSpPr txBox="1"/>
          <p:nvPr/>
        </p:nvSpPr>
        <p:spPr>
          <a:xfrm>
            <a:off x="410557" y="1592078"/>
            <a:ext cx="1195500" cy="70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de-DE">
                <a:solidFill>
                  <a:srgbClr val="FF0000"/>
                </a:solidFill>
              </a:rPr>
              <a:t>Red</a:t>
            </a:r>
            <a:r>
              <a:rPr lang="de-DE"/>
              <a:t> light:</a:t>
            </a:r>
          </a:p>
        </p:txBody>
      </p:sp>
      <p:sp>
        <p:nvSpPr>
          <p:cNvPr id="134" name="Google Shape;134;p18"/>
          <p:cNvSpPr txBox="1"/>
          <p:nvPr/>
        </p:nvSpPr>
        <p:spPr>
          <a:xfrm>
            <a:off x="352650" y="3789675"/>
            <a:ext cx="1195500" cy="70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de-DE">
                <a:solidFill>
                  <a:srgbClr val="00FF00"/>
                </a:solidFill>
              </a:rPr>
              <a:t>Green</a:t>
            </a:r>
            <a:r>
              <a:rPr lang="de-DE"/>
              <a:t> light:</a:t>
            </a:r>
          </a:p>
        </p:txBody>
      </p:sp>
      <p:sp>
        <p:nvSpPr>
          <p:cNvPr id="140" name="Google Shape;140;p18"/>
          <p:cNvSpPr txBox="1"/>
          <p:nvPr/>
        </p:nvSpPr>
        <p:spPr>
          <a:xfrm>
            <a:off x="5905201" y="5935118"/>
            <a:ext cx="1551300" cy="36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a:solidFill>
                  <a:schemeClr val="dk1"/>
                </a:solidFill>
              </a:rPr>
              <a:t>recognition</a:t>
            </a:r>
            <a:r>
              <a:rPr lang="de-DE" altLang="zh-CN">
                <a:solidFill>
                  <a:schemeClr val="dk1"/>
                </a:solidFill>
              </a:rPr>
              <a:t> </a:t>
            </a:r>
            <a:r>
              <a:rPr lang="en-US" altLang="zh-CN">
                <a:solidFill>
                  <a:schemeClr val="dk1"/>
                </a:solidFill>
              </a:rPr>
              <a:t>result</a:t>
            </a:r>
            <a:endParaRPr>
              <a:solidFill>
                <a:schemeClr val="dk1"/>
              </a:solidFill>
            </a:endParaRPr>
          </a:p>
        </p:txBody>
      </p:sp>
      <p:sp>
        <p:nvSpPr>
          <p:cNvPr id="141" name="Google Shape;141;p18"/>
          <p:cNvSpPr txBox="1"/>
          <p:nvPr/>
        </p:nvSpPr>
        <p:spPr>
          <a:xfrm>
            <a:off x="2164883" y="5935118"/>
            <a:ext cx="1551300" cy="36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de-DE">
                <a:solidFill>
                  <a:schemeClr val="dk1"/>
                </a:solidFill>
              </a:rPr>
              <a:t>RGB image</a:t>
            </a:r>
            <a:endParaRPr>
              <a:solidFill>
                <a:schemeClr val="dk1"/>
              </a:solidFill>
            </a:endParaRPr>
          </a:p>
        </p:txBody>
      </p:sp>
      <p:pic>
        <p:nvPicPr>
          <p:cNvPr id="2" name="图片 1" descr="upload_post_object_v2_4183256937"/>
          <p:cNvPicPr>
            <a:picLocks noChangeAspect="1"/>
          </p:cNvPicPr>
          <p:nvPr/>
        </p:nvPicPr>
        <p:blipFill>
          <a:blip r:embed="rId3"/>
          <a:stretch>
            <a:fillRect/>
          </a:stretch>
        </p:blipFill>
        <p:spPr>
          <a:xfrm>
            <a:off x="1606057" y="1492864"/>
            <a:ext cx="6897550" cy="2147978"/>
          </a:xfrm>
          <a:prstGeom prst="rect">
            <a:avLst/>
          </a:prstGeom>
        </p:spPr>
      </p:pic>
      <p:pic>
        <p:nvPicPr>
          <p:cNvPr id="3" name="图片 2" descr="upload_post_object_v2_785824572"/>
          <p:cNvPicPr>
            <a:picLocks noChangeAspect="1"/>
          </p:cNvPicPr>
          <p:nvPr/>
        </p:nvPicPr>
        <p:blipFill>
          <a:blip r:embed="rId4"/>
          <a:stretch>
            <a:fillRect/>
          </a:stretch>
        </p:blipFill>
        <p:spPr>
          <a:xfrm>
            <a:off x="1606057" y="3891190"/>
            <a:ext cx="6897570" cy="204392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0"/>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5</a:t>
            </a:fld>
            <a:endParaRPr lang="de-DE"/>
          </a:p>
        </p:txBody>
      </p:sp>
      <p:sp>
        <p:nvSpPr>
          <p:cNvPr id="163" name="Google Shape;163;p20"/>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5</a:t>
            </a:fld>
            <a:endParaRPr lang="de-DE"/>
          </a:p>
        </p:txBody>
      </p:sp>
      <p:sp>
        <p:nvSpPr>
          <p:cNvPr id="164" name="Google Shape;164;p20"/>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165" name="Google Shape;165;p20"/>
          <p:cNvSpPr txBox="1">
            <a:spLocks noGrp="1"/>
          </p:cNvSpPr>
          <p:nvPr>
            <p:ph type="body" idx="1"/>
          </p:nvPr>
        </p:nvSpPr>
        <p:spPr>
          <a:xfrm>
            <a:off x="319100" y="2229250"/>
            <a:ext cx="4242900" cy="817500"/>
          </a:xfrm>
          <a:prstGeom prst="rect">
            <a:avLst/>
          </a:prstGeom>
          <a:noFill/>
          <a:ln>
            <a:noFill/>
          </a:ln>
        </p:spPr>
        <p:txBody>
          <a:bodyPr spcFirstLastPara="1" wrap="square" lIns="0" tIns="45700" rIns="0" bIns="45700" anchor="t" anchorCtr="0">
            <a:noAutofit/>
          </a:bodyPr>
          <a:lstStyle/>
          <a:p>
            <a:pPr marL="457200" lvl="0" indent="-317500" algn="l" rtl="0">
              <a:lnSpc>
                <a:spcPct val="100000"/>
              </a:lnSpc>
              <a:spcBef>
                <a:spcPts val="0"/>
              </a:spcBef>
              <a:spcAft>
                <a:spcPts val="0"/>
              </a:spcAft>
              <a:buSzPts val="1400"/>
              <a:buChar char="●"/>
            </a:pPr>
            <a:r>
              <a:rPr lang="de-DE"/>
              <a:t>sensor transforms</a:t>
            </a:r>
          </a:p>
          <a:p>
            <a:pPr marL="457200" lvl="0" indent="-317500" algn="l" rtl="0">
              <a:lnSpc>
                <a:spcPct val="100000"/>
              </a:lnSpc>
              <a:spcBef>
                <a:spcPts val="0"/>
              </a:spcBef>
              <a:spcAft>
                <a:spcPts val="0"/>
              </a:spcAft>
              <a:buSzPts val="1400"/>
              <a:buChar char="●"/>
            </a:pPr>
            <a:r>
              <a:rPr lang="de-DE"/>
              <a:t>odom source</a:t>
            </a:r>
          </a:p>
          <a:p>
            <a:pPr marL="457200" lvl="0" indent="-317500" algn="l" rtl="0">
              <a:lnSpc>
                <a:spcPct val="100000"/>
              </a:lnSpc>
              <a:spcBef>
                <a:spcPts val="0"/>
              </a:spcBef>
              <a:spcAft>
                <a:spcPts val="0"/>
              </a:spcAft>
              <a:buSzPts val="1400"/>
              <a:buChar char="●"/>
            </a:pPr>
            <a:r>
              <a:rPr lang="de-DE"/>
              <a:t>sensor source</a:t>
            </a:r>
          </a:p>
          <a:p>
            <a:pPr marL="457200" lvl="0" indent="-317500" algn="l" rtl="0">
              <a:lnSpc>
                <a:spcPct val="100000"/>
              </a:lnSpc>
              <a:spcBef>
                <a:spcPts val="0"/>
              </a:spcBef>
              <a:spcAft>
                <a:spcPts val="0"/>
              </a:spcAft>
              <a:buSzPts val="1400"/>
              <a:buChar char="●"/>
            </a:pPr>
            <a:r>
              <a:rPr lang="de-DE"/>
              <a:t>goal</a:t>
            </a:r>
          </a:p>
          <a:p>
            <a:pPr marL="0" lvl="0" indent="0" algn="l" rtl="0">
              <a:lnSpc>
                <a:spcPct val="100000"/>
              </a:lnSpc>
              <a:spcBef>
                <a:spcPts val="0"/>
              </a:spcBef>
              <a:spcAft>
                <a:spcPts val="0"/>
              </a:spcAft>
              <a:buNone/>
            </a:pPr>
            <a:endParaRPr lang="de-DE"/>
          </a:p>
        </p:txBody>
      </p:sp>
      <p:sp>
        <p:nvSpPr>
          <p:cNvPr id="166" name="Google Shape;166;p20"/>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Clr>
                <a:schemeClr val="dk1"/>
              </a:buClr>
              <a:buFont typeface="Arial" panose="020B0604020202020204"/>
              <a:buNone/>
            </a:pPr>
            <a:r>
              <a:rPr lang="de-DE"/>
              <a:t>Planning: move_base</a:t>
            </a:r>
          </a:p>
        </p:txBody>
      </p:sp>
      <p:sp>
        <p:nvSpPr>
          <p:cNvPr id="167" name="Google Shape;167;p20"/>
          <p:cNvSpPr/>
          <p:nvPr/>
        </p:nvSpPr>
        <p:spPr>
          <a:xfrm>
            <a:off x="3633000" y="3819975"/>
            <a:ext cx="8124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/odom</a:t>
            </a:r>
            <a:endParaRPr sz="1600"/>
          </a:p>
        </p:txBody>
      </p:sp>
      <p:sp>
        <p:nvSpPr>
          <p:cNvPr id="168" name="Google Shape;168;p20"/>
          <p:cNvSpPr/>
          <p:nvPr/>
        </p:nvSpPr>
        <p:spPr>
          <a:xfrm>
            <a:off x="3584450" y="3151450"/>
            <a:ext cx="8124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/tf</a:t>
            </a:r>
            <a:endParaRPr sz="1600"/>
          </a:p>
        </p:txBody>
      </p:sp>
      <p:sp>
        <p:nvSpPr>
          <p:cNvPr id="169" name="Google Shape;169;p20"/>
          <p:cNvSpPr/>
          <p:nvPr/>
        </p:nvSpPr>
        <p:spPr>
          <a:xfrm>
            <a:off x="5222300" y="3748575"/>
            <a:ext cx="13260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local planner</a:t>
            </a:r>
            <a:endParaRPr sz="1600"/>
          </a:p>
        </p:txBody>
      </p:sp>
      <p:cxnSp>
        <p:nvCxnSpPr>
          <p:cNvPr id="170" name="Google Shape;170;p20"/>
          <p:cNvCxnSpPr>
            <a:stCxn id="167" idx="3"/>
            <a:endCxn id="169" idx="2"/>
          </p:cNvCxnSpPr>
          <p:nvPr/>
        </p:nvCxnSpPr>
        <p:spPr>
          <a:xfrm>
            <a:off x="4445400" y="4050825"/>
            <a:ext cx="777000" cy="0"/>
          </a:xfrm>
          <a:prstGeom prst="straightConnector1">
            <a:avLst/>
          </a:prstGeom>
          <a:noFill/>
          <a:ln w="9525" cap="flat" cmpd="sng">
            <a:solidFill>
              <a:schemeClr val="dk2"/>
            </a:solidFill>
            <a:prstDash val="solid"/>
            <a:round/>
            <a:headEnd type="none" w="med" len="med"/>
            <a:tailEnd type="triangle" w="med" len="med"/>
          </a:ln>
        </p:spPr>
      </p:cxnSp>
      <p:cxnSp>
        <p:nvCxnSpPr>
          <p:cNvPr id="171" name="Google Shape;171;p20"/>
          <p:cNvCxnSpPr>
            <a:stCxn id="168" idx="3"/>
            <a:endCxn id="172" idx="1"/>
          </p:cNvCxnSpPr>
          <p:nvPr/>
        </p:nvCxnSpPr>
        <p:spPr>
          <a:xfrm rot="10800000" flipH="1">
            <a:off x="4396850" y="3366700"/>
            <a:ext cx="455400" cy="15600"/>
          </a:xfrm>
          <a:prstGeom prst="straightConnector1">
            <a:avLst/>
          </a:prstGeom>
          <a:noFill/>
          <a:ln w="9525" cap="flat" cmpd="sng">
            <a:solidFill>
              <a:schemeClr val="dk2"/>
            </a:solidFill>
            <a:prstDash val="solid"/>
            <a:round/>
            <a:headEnd type="none" w="med" len="med"/>
            <a:tailEnd type="triangle" w="med" len="med"/>
          </a:ln>
        </p:spPr>
      </p:cxnSp>
      <p:sp>
        <p:nvSpPr>
          <p:cNvPr id="173" name="Google Shape;173;p20"/>
          <p:cNvSpPr/>
          <p:nvPr/>
        </p:nvSpPr>
        <p:spPr>
          <a:xfrm>
            <a:off x="5343350" y="4880075"/>
            <a:ext cx="10839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/cmd_vel</a:t>
            </a:r>
            <a:endParaRPr sz="1600"/>
          </a:p>
        </p:txBody>
      </p:sp>
      <p:sp>
        <p:nvSpPr>
          <p:cNvPr id="174" name="Google Shape;174;p20"/>
          <p:cNvSpPr txBox="1"/>
          <p:nvPr/>
        </p:nvSpPr>
        <p:spPr>
          <a:xfrm>
            <a:off x="311150" y="1762600"/>
            <a:ext cx="3826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DE" sz="1800" b="1"/>
              <a:t>input of move_base:</a:t>
            </a:r>
            <a:endParaRPr sz="2000" b="1"/>
          </a:p>
        </p:txBody>
      </p:sp>
      <p:sp>
        <p:nvSpPr>
          <p:cNvPr id="175" name="Google Shape;175;p20"/>
          <p:cNvSpPr/>
          <p:nvPr/>
        </p:nvSpPr>
        <p:spPr>
          <a:xfrm>
            <a:off x="7051450" y="3748575"/>
            <a:ext cx="13260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global</a:t>
            </a:r>
            <a:endParaRPr sz="1600"/>
          </a:p>
          <a:p>
            <a:pPr marL="0" lvl="0" indent="0" algn="l" rtl="0">
              <a:spcBef>
                <a:spcPts val="0"/>
              </a:spcBef>
              <a:spcAft>
                <a:spcPts val="0"/>
              </a:spcAft>
              <a:buNone/>
            </a:pPr>
            <a:r>
              <a:rPr lang="de-DE" sz="1600"/>
              <a:t>planner</a:t>
            </a:r>
            <a:endParaRPr sz="1600"/>
          </a:p>
        </p:txBody>
      </p:sp>
      <p:cxnSp>
        <p:nvCxnSpPr>
          <p:cNvPr id="176" name="Google Shape;176;p20"/>
          <p:cNvCxnSpPr>
            <a:stCxn id="175" idx="2"/>
            <a:endCxn id="169" idx="6"/>
          </p:cNvCxnSpPr>
          <p:nvPr/>
        </p:nvCxnSpPr>
        <p:spPr>
          <a:xfrm rot="10800000">
            <a:off x="6548350" y="4050825"/>
            <a:ext cx="503100" cy="0"/>
          </a:xfrm>
          <a:prstGeom prst="straightConnector1">
            <a:avLst/>
          </a:prstGeom>
          <a:noFill/>
          <a:ln w="9525" cap="flat" cmpd="sng">
            <a:solidFill>
              <a:schemeClr val="dk2"/>
            </a:solidFill>
            <a:prstDash val="solid"/>
            <a:round/>
            <a:headEnd type="none" w="med" len="med"/>
            <a:tailEnd type="triangle" w="med" len="med"/>
          </a:ln>
        </p:spPr>
      </p:cxnSp>
      <p:sp>
        <p:nvSpPr>
          <p:cNvPr id="172" name="Google Shape;172;p20"/>
          <p:cNvSpPr/>
          <p:nvPr/>
        </p:nvSpPr>
        <p:spPr>
          <a:xfrm>
            <a:off x="4852250" y="2168413"/>
            <a:ext cx="3738900" cy="2396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a:off x="6061150" y="1472250"/>
            <a:ext cx="1611600" cy="461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a:t>/realsense/depth/pointcloud</a:t>
            </a:r>
          </a:p>
        </p:txBody>
      </p:sp>
      <p:sp>
        <p:nvSpPr>
          <p:cNvPr id="178" name="Google Shape;178;p20"/>
          <p:cNvSpPr/>
          <p:nvPr/>
        </p:nvSpPr>
        <p:spPr>
          <a:xfrm>
            <a:off x="6972700" y="2380525"/>
            <a:ext cx="14835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global</a:t>
            </a:r>
            <a:endParaRPr sz="1600"/>
          </a:p>
          <a:p>
            <a:pPr marL="0" lvl="0" indent="0" algn="l" rtl="0">
              <a:spcBef>
                <a:spcPts val="0"/>
              </a:spcBef>
              <a:spcAft>
                <a:spcPts val="0"/>
              </a:spcAft>
              <a:buNone/>
            </a:pPr>
            <a:r>
              <a:rPr lang="de-DE" sz="1600"/>
              <a:t>costmap</a:t>
            </a:r>
            <a:endParaRPr sz="1600"/>
          </a:p>
        </p:txBody>
      </p:sp>
      <p:sp>
        <p:nvSpPr>
          <p:cNvPr id="179" name="Google Shape;179;p20"/>
          <p:cNvSpPr/>
          <p:nvPr/>
        </p:nvSpPr>
        <p:spPr>
          <a:xfrm>
            <a:off x="5143550" y="2380513"/>
            <a:ext cx="14835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local</a:t>
            </a:r>
            <a:endParaRPr sz="1600"/>
          </a:p>
          <a:p>
            <a:pPr marL="0" lvl="0" indent="0" algn="l" rtl="0">
              <a:spcBef>
                <a:spcPts val="0"/>
              </a:spcBef>
              <a:spcAft>
                <a:spcPts val="0"/>
              </a:spcAft>
              <a:buNone/>
            </a:pPr>
            <a:r>
              <a:rPr lang="de-DE" sz="1600"/>
              <a:t>costmap</a:t>
            </a:r>
            <a:endParaRPr sz="1600"/>
          </a:p>
        </p:txBody>
      </p:sp>
      <p:cxnSp>
        <p:nvCxnSpPr>
          <p:cNvPr id="180" name="Google Shape;180;p20"/>
          <p:cNvCxnSpPr>
            <a:stCxn id="177" idx="2"/>
          </p:cNvCxnSpPr>
          <p:nvPr/>
        </p:nvCxnSpPr>
        <p:spPr>
          <a:xfrm flipH="1">
            <a:off x="6803650" y="1933950"/>
            <a:ext cx="63300" cy="765300"/>
          </a:xfrm>
          <a:prstGeom prst="straightConnector1">
            <a:avLst/>
          </a:prstGeom>
          <a:noFill/>
          <a:ln w="9525" cap="flat" cmpd="sng">
            <a:solidFill>
              <a:schemeClr val="dk2"/>
            </a:solidFill>
            <a:prstDash val="solid"/>
            <a:round/>
            <a:headEnd type="none" w="med" len="med"/>
            <a:tailEnd type="triangle" w="med" len="med"/>
          </a:ln>
        </p:spPr>
      </p:cxnSp>
      <p:cxnSp>
        <p:nvCxnSpPr>
          <p:cNvPr id="181" name="Google Shape;181;p20"/>
          <p:cNvCxnSpPr>
            <a:stCxn id="178" idx="4"/>
            <a:endCxn id="175" idx="0"/>
          </p:cNvCxnSpPr>
          <p:nvPr/>
        </p:nvCxnSpPr>
        <p:spPr>
          <a:xfrm>
            <a:off x="7714450" y="2985025"/>
            <a:ext cx="0" cy="763500"/>
          </a:xfrm>
          <a:prstGeom prst="straightConnector1">
            <a:avLst/>
          </a:prstGeom>
          <a:noFill/>
          <a:ln w="9525" cap="flat" cmpd="sng">
            <a:solidFill>
              <a:schemeClr val="dk2"/>
            </a:solidFill>
            <a:prstDash val="solid"/>
            <a:round/>
            <a:headEnd type="none" w="med" len="med"/>
            <a:tailEnd type="triangle" w="med" len="med"/>
          </a:ln>
        </p:spPr>
      </p:cxnSp>
      <p:cxnSp>
        <p:nvCxnSpPr>
          <p:cNvPr id="182" name="Google Shape;182;p20"/>
          <p:cNvCxnSpPr>
            <a:stCxn id="179" idx="4"/>
            <a:endCxn id="169" idx="0"/>
          </p:cNvCxnSpPr>
          <p:nvPr/>
        </p:nvCxnSpPr>
        <p:spPr>
          <a:xfrm>
            <a:off x="5885300" y="2985013"/>
            <a:ext cx="0" cy="763500"/>
          </a:xfrm>
          <a:prstGeom prst="straightConnector1">
            <a:avLst/>
          </a:prstGeom>
          <a:noFill/>
          <a:ln w="9525" cap="flat" cmpd="sng">
            <a:solidFill>
              <a:schemeClr val="dk2"/>
            </a:solidFill>
            <a:prstDash val="solid"/>
            <a:round/>
            <a:headEnd type="none" w="med" len="med"/>
            <a:tailEnd type="triangle" w="med" len="med"/>
          </a:ln>
        </p:spPr>
      </p:cxnSp>
      <p:cxnSp>
        <p:nvCxnSpPr>
          <p:cNvPr id="183" name="Google Shape;183;p20"/>
          <p:cNvCxnSpPr>
            <a:stCxn id="169" idx="4"/>
            <a:endCxn id="173" idx="0"/>
          </p:cNvCxnSpPr>
          <p:nvPr/>
        </p:nvCxnSpPr>
        <p:spPr>
          <a:xfrm>
            <a:off x="5885300" y="4353075"/>
            <a:ext cx="0" cy="527100"/>
          </a:xfrm>
          <a:prstGeom prst="straightConnector1">
            <a:avLst/>
          </a:prstGeom>
          <a:noFill/>
          <a:ln w="9525" cap="flat" cmpd="sng">
            <a:solidFill>
              <a:schemeClr val="dk2"/>
            </a:solidFill>
            <a:prstDash val="solid"/>
            <a:round/>
            <a:headEnd type="none" w="med" len="med"/>
            <a:tailEnd type="triangle" w="med" len="med"/>
          </a:ln>
        </p:spPr>
      </p:cxnSp>
      <p:cxnSp>
        <p:nvCxnSpPr>
          <p:cNvPr id="184" name="Google Shape;184;p20"/>
          <p:cNvCxnSpPr>
            <a:stCxn id="179" idx="6"/>
            <a:endCxn id="178" idx="2"/>
          </p:cNvCxnSpPr>
          <p:nvPr/>
        </p:nvCxnSpPr>
        <p:spPr>
          <a:xfrm>
            <a:off x="6627050" y="2682763"/>
            <a:ext cx="345600" cy="0"/>
          </a:xfrm>
          <a:prstGeom prst="straightConnector1">
            <a:avLst/>
          </a:prstGeom>
          <a:noFill/>
          <a:ln w="9525" cap="flat" cmpd="sng">
            <a:solidFill>
              <a:schemeClr val="dk2"/>
            </a:solidFill>
            <a:prstDash val="solid"/>
            <a:round/>
            <a:headEnd type="none" w="med" len="med"/>
            <a:tailEnd type="triangle" w="med" len="med"/>
          </a:ln>
        </p:spPr>
      </p:cxnSp>
      <p:cxnSp>
        <p:nvCxnSpPr>
          <p:cNvPr id="185" name="Google Shape;185;p20"/>
          <p:cNvCxnSpPr>
            <a:stCxn id="178" idx="2"/>
            <a:endCxn id="179" idx="6"/>
          </p:cNvCxnSpPr>
          <p:nvPr/>
        </p:nvCxnSpPr>
        <p:spPr>
          <a:xfrm rot="10800000">
            <a:off x="6627100" y="2682775"/>
            <a:ext cx="345600" cy="0"/>
          </a:xfrm>
          <a:prstGeom prst="straightConnector1">
            <a:avLst/>
          </a:prstGeom>
          <a:noFill/>
          <a:ln w="9525" cap="flat" cmpd="sng">
            <a:solidFill>
              <a:schemeClr val="dk2"/>
            </a:solidFill>
            <a:prstDash val="solid"/>
            <a:round/>
            <a:headEnd type="none" w="med" len="med"/>
            <a:tailEnd type="triangle" w="med" len="med"/>
          </a:ln>
        </p:spPr>
      </p:cxnSp>
      <p:sp>
        <p:nvSpPr>
          <p:cNvPr id="186" name="Google Shape;186;p20"/>
          <p:cNvSpPr txBox="1">
            <a:spLocks noGrp="1"/>
          </p:cNvSpPr>
          <p:nvPr>
            <p:ph type="body" idx="2"/>
          </p:nvPr>
        </p:nvSpPr>
        <p:spPr>
          <a:xfrm>
            <a:off x="319100" y="3890700"/>
            <a:ext cx="4242900" cy="604500"/>
          </a:xfrm>
          <a:prstGeom prst="rect">
            <a:avLst/>
          </a:prstGeom>
          <a:noFill/>
          <a:ln>
            <a:noFill/>
          </a:ln>
        </p:spPr>
        <p:txBody>
          <a:bodyPr spcFirstLastPara="1" wrap="square" lIns="0" tIns="45700" rIns="0" bIns="45700" anchor="t" anchorCtr="0">
            <a:noAutofit/>
          </a:bodyPr>
          <a:lstStyle/>
          <a:p>
            <a:pPr marL="457200" lvl="0" indent="-317500" algn="l" rtl="0">
              <a:lnSpc>
                <a:spcPct val="100000"/>
              </a:lnSpc>
              <a:spcBef>
                <a:spcPts val="0"/>
              </a:spcBef>
              <a:spcAft>
                <a:spcPts val="0"/>
              </a:spcAft>
              <a:buSzPts val="1400"/>
              <a:buChar char="●"/>
            </a:pPr>
            <a:r>
              <a:rPr lang="de-DE"/>
              <a:t>the desired linear speed</a:t>
            </a:r>
          </a:p>
          <a:p>
            <a:pPr marL="457200" lvl="0" indent="-317500" algn="l" rtl="0">
              <a:lnSpc>
                <a:spcPct val="100000"/>
              </a:lnSpc>
              <a:spcBef>
                <a:spcPts val="0"/>
              </a:spcBef>
              <a:spcAft>
                <a:spcPts val="0"/>
              </a:spcAft>
              <a:buSzPts val="1400"/>
              <a:buChar char="●"/>
            </a:pPr>
            <a:r>
              <a:rPr lang="de-DE"/>
              <a:t>the desired angular speed</a:t>
            </a:r>
          </a:p>
          <a:p>
            <a:pPr marL="0" lvl="0" indent="0" algn="l" rtl="0">
              <a:lnSpc>
                <a:spcPct val="100000"/>
              </a:lnSpc>
              <a:spcBef>
                <a:spcPts val="0"/>
              </a:spcBef>
              <a:spcAft>
                <a:spcPts val="0"/>
              </a:spcAft>
              <a:buNone/>
            </a:pPr>
            <a:endParaRPr lang="de-DE"/>
          </a:p>
        </p:txBody>
      </p:sp>
      <p:sp>
        <p:nvSpPr>
          <p:cNvPr id="187" name="Google Shape;187;p20"/>
          <p:cNvSpPr txBox="1"/>
          <p:nvPr/>
        </p:nvSpPr>
        <p:spPr>
          <a:xfrm>
            <a:off x="319100" y="3429000"/>
            <a:ext cx="3826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DE" sz="1800" b="1"/>
              <a:t>out of move_base:</a:t>
            </a:r>
            <a:endParaRPr sz="2000" b="1"/>
          </a:p>
        </p:txBody>
      </p:sp>
      <p:sp>
        <p:nvSpPr>
          <p:cNvPr id="188" name="Google Shape;188;p20"/>
          <p:cNvSpPr/>
          <p:nvPr/>
        </p:nvSpPr>
        <p:spPr>
          <a:xfrm>
            <a:off x="7308250" y="4880075"/>
            <a:ext cx="8124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/goal</a:t>
            </a:r>
            <a:endParaRPr sz="1600"/>
          </a:p>
        </p:txBody>
      </p:sp>
      <p:cxnSp>
        <p:nvCxnSpPr>
          <p:cNvPr id="189" name="Google Shape;189;p20"/>
          <p:cNvCxnSpPr>
            <a:stCxn id="188" idx="0"/>
          </p:cNvCxnSpPr>
          <p:nvPr/>
        </p:nvCxnSpPr>
        <p:spPr>
          <a:xfrm rot="10800000" flipH="1">
            <a:off x="7714450" y="4364075"/>
            <a:ext cx="12600" cy="5160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319089" y="1762188"/>
            <a:ext cx="8508999" cy="3169372"/>
          </a:xfrm>
        </p:spPr>
        <p:txBody>
          <a:bodyPr/>
          <a:lstStyle/>
          <a:p>
            <a:pPr marL="514350" indent="-285750">
              <a:buChar char="•"/>
            </a:pPr>
            <a:r>
              <a:rPr lang="en-US" altLang="zh-CN" dirty="0" err="1"/>
              <a:t>Octomap_server</a:t>
            </a:r>
            <a:r>
              <a:rPr lang="en-US" altLang="zh-CN" dirty="0"/>
              <a:t> was used to model the 3D arbitrary environment and to generate the 2D occupancy grid</a:t>
            </a:r>
          </a:p>
          <a:p>
            <a:pPr marL="514350" indent="-285750">
              <a:buChar char="•"/>
            </a:pPr>
            <a:r>
              <a:rPr lang="en-US" altLang="zh-CN" dirty="0"/>
              <a:t>The occupancy grid was then used to create the </a:t>
            </a:r>
            <a:r>
              <a:rPr lang="en-US" altLang="zh-CN" dirty="0" err="1"/>
              <a:t>costmap</a:t>
            </a:r>
            <a:endParaRPr lang="en-US" altLang="zh-CN" dirty="0"/>
          </a:p>
          <a:p>
            <a:pPr marL="971550" lvl="1" indent="-285750">
              <a:buChar char="•"/>
            </a:pPr>
            <a:r>
              <a:rPr lang="en-US" altLang="zh-CN" dirty="0"/>
              <a:t>more detailed</a:t>
            </a:r>
          </a:p>
          <a:p>
            <a:pPr marL="971550" lvl="1" indent="-285750">
              <a:buChar char="•"/>
            </a:pPr>
            <a:r>
              <a:rPr lang="en-US" altLang="zh-CN" dirty="0"/>
              <a:t>assigns costs to different areas based on obstacles and free space</a:t>
            </a:r>
          </a:p>
          <a:p>
            <a:pPr marL="514350" indent="-285750">
              <a:buChar char="•"/>
            </a:pPr>
            <a:r>
              <a:rPr lang="en-US" altLang="zh-CN" dirty="0" err="1"/>
              <a:t>Map_expander</a:t>
            </a:r>
            <a:r>
              <a:rPr lang="en-US" altLang="zh-CN" dirty="0"/>
              <a:t> was used to expand the size of </a:t>
            </a:r>
            <a:r>
              <a:rPr lang="en-US" altLang="zh-CN" dirty="0" err="1"/>
              <a:t>OccupancyGrid</a:t>
            </a:r>
            <a:r>
              <a:rPr lang="en-US" altLang="zh-CN" dirty="0"/>
              <a:t> by filling the whole map with -1 in a non-detected area</a:t>
            </a:r>
          </a:p>
          <a:p>
            <a:pPr marL="971550" lvl="1" indent="-285750"/>
            <a:r>
              <a:rPr lang="en-US" altLang="zh-CN" dirty="0"/>
              <a:t>For </a:t>
            </a:r>
            <a:r>
              <a:rPr lang="en-US" altLang="zh-CN" dirty="0" err="1"/>
              <a:t>move_base</a:t>
            </a:r>
            <a:r>
              <a:rPr lang="en-US" altLang="zh-CN" dirty="0"/>
              <a:t> to plan the path to a point even outside of the map.</a:t>
            </a:r>
          </a:p>
          <a:p>
            <a:pPr marL="514350" indent="-285750">
              <a:buFont typeface="Arial" panose="020B0604020202020204" pitchFamily="34" charset="0"/>
              <a:buChar char="•"/>
            </a:pPr>
            <a:r>
              <a:rPr lang="en-US" altLang="zh-CN" dirty="0" err="1"/>
              <a:t>Waypoint_publisher</a:t>
            </a:r>
            <a:r>
              <a:rPr lang="en-US" altLang="zh-CN" dirty="0"/>
              <a:t> </a:t>
            </a:r>
            <a:r>
              <a:rPr lang="en-SG" altLang="zh-CN" dirty="0"/>
              <a:t>was used to publish a series of Poses that the vehicle should follow.</a:t>
            </a:r>
          </a:p>
          <a:p>
            <a:pPr marL="971550" lvl="1" indent="-285750">
              <a:buFont typeface="Arial" panose="020B0604020202020204" pitchFamily="34" charset="0"/>
              <a:buChar char="•"/>
            </a:pPr>
            <a:r>
              <a:rPr lang="en-SG" altLang="zh-CN" dirty="0"/>
              <a:t>Serves as navigation goals to guide the vehicle’s movement</a:t>
            </a:r>
          </a:p>
          <a:p>
            <a:pPr marL="971550" lvl="1" indent="-285750">
              <a:buFont typeface="Arial" panose="020B0604020202020204" pitchFamily="34" charset="0"/>
              <a:buChar char="•"/>
            </a:pPr>
            <a:r>
              <a:rPr lang="en-SG" altLang="zh-CN" dirty="0"/>
              <a:t>Subscribed by path planning and control nodes</a:t>
            </a:r>
          </a:p>
          <a:p>
            <a:pPr marL="971550" lvl="1" indent="-285750">
              <a:buFont typeface="Arial" panose="020B0604020202020204" pitchFamily="34" charset="0"/>
              <a:buChar char="•"/>
            </a:pPr>
            <a:endParaRPr lang="en-SG" altLang="zh-CN" dirty="0"/>
          </a:p>
          <a:p>
            <a:pPr marL="971550" lvl="1" indent="-285750">
              <a:buFont typeface="Arial" panose="020B0604020202020204" pitchFamily="34" charset="0"/>
              <a:buChar char="•"/>
            </a:pPr>
            <a:endParaRPr lang="en-US" altLang="zh-CN" dirty="0"/>
          </a:p>
          <a:p>
            <a:pPr marL="971550" lvl="1" indent="-285750">
              <a:buChar char="•"/>
            </a:pPr>
            <a:endParaRPr lang="zh-CN" altLang="en-US" dirty="0"/>
          </a:p>
        </p:txBody>
      </p:sp>
      <p:sp>
        <p:nvSpPr>
          <p:cNvPr id="3" name="图片占位符 2"/>
          <p:cNvSpPr>
            <a:spLocks noGrp="1"/>
          </p:cNvSpPr>
          <p:nvPr>
            <p:ph type="pic" idx="2"/>
          </p:nvPr>
        </p:nvSpPr>
        <p:spPr>
          <a:xfrm>
            <a:off x="-316992" y="6762174"/>
            <a:ext cx="9144000" cy="2498785"/>
          </a:xfrm>
        </p:spPr>
        <p:txBody>
          <a:bodyPr/>
          <a:lstStyle/>
          <a:p>
            <a:endParaRPr lang="en-GB" dirty="0"/>
          </a:p>
        </p:txBody>
      </p:sp>
      <p:sp>
        <p:nvSpPr>
          <p:cNvPr id="4" name="标题 3"/>
          <p:cNvSpPr>
            <a:spLocks noGrp="1"/>
          </p:cNvSpPr>
          <p:nvPr>
            <p:ph type="title"/>
          </p:nvPr>
        </p:nvSpPr>
        <p:spPr>
          <a:xfrm>
            <a:off x="319090" y="994334"/>
            <a:ext cx="8508999" cy="493395"/>
          </a:xfrm>
        </p:spPr>
        <p:txBody>
          <a:bodyPr/>
          <a:lstStyle/>
          <a:p>
            <a:r>
              <a:rPr lang="en-US" altLang="zh-CN"/>
              <a:t>Mapping</a:t>
            </a:r>
            <a:endParaRPr lang="zh-CN" altLang="en-US"/>
          </a:p>
        </p:txBody>
      </p:sp>
      <p:sp>
        <p:nvSpPr>
          <p:cNvPr id="5" name="灯片编号占位符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a:t>6</a:t>
            </a:fld>
            <a:endParaRPr lang="de-DE"/>
          </a:p>
        </p:txBody>
      </p:sp>
      <p:pic>
        <p:nvPicPr>
          <p:cNvPr id="8" name="图片 7" descr="upload_post_object_v2_262630534"/>
          <p:cNvPicPr>
            <a:picLocks noChangeAspect="1"/>
          </p:cNvPicPr>
          <p:nvPr/>
        </p:nvPicPr>
        <p:blipFill>
          <a:blip r:embed="rId3"/>
          <a:stretch>
            <a:fillRect/>
          </a:stretch>
        </p:blipFill>
        <p:spPr>
          <a:xfrm>
            <a:off x="173479" y="4931560"/>
            <a:ext cx="3493467" cy="1283240"/>
          </a:xfrm>
          <a:prstGeom prst="rect">
            <a:avLst/>
          </a:prstGeom>
        </p:spPr>
      </p:pic>
      <p:pic>
        <p:nvPicPr>
          <p:cNvPr id="9" name="图片 8" descr="upload_post_object_v2_185854794"/>
          <p:cNvPicPr>
            <a:picLocks noChangeAspect="1"/>
          </p:cNvPicPr>
          <p:nvPr/>
        </p:nvPicPr>
        <p:blipFill>
          <a:blip r:embed="rId4"/>
          <a:stretch>
            <a:fillRect/>
          </a:stretch>
        </p:blipFill>
        <p:spPr>
          <a:xfrm>
            <a:off x="4911556" y="4931560"/>
            <a:ext cx="4133928" cy="1283240"/>
          </a:xfrm>
          <a:prstGeom prst="rect">
            <a:avLst/>
          </a:prstGeom>
        </p:spPr>
      </p:pic>
      <p:sp>
        <p:nvSpPr>
          <p:cNvPr id="11" name="文本框 10"/>
          <p:cNvSpPr txBox="1"/>
          <p:nvPr userDrawn="1"/>
        </p:nvSpPr>
        <p:spPr>
          <a:xfrm>
            <a:off x="1065781" y="6214880"/>
            <a:ext cx="2489158" cy="368300"/>
          </a:xfrm>
          <a:prstGeom prst="rect">
            <a:avLst/>
          </a:prstGeom>
        </p:spPr>
        <p:txBody>
          <a:bodyPr wrap="none" rtlCol="0">
            <a:noAutofit/>
          </a:bodyPr>
          <a:lstStyle/>
          <a:p>
            <a:r>
              <a:rPr lang="en-US" altLang="zh-CN">
                <a:solidFill>
                  <a:srgbClr val="000000"/>
                </a:solidFill>
                <a:latin typeface="Arial" panose="020B0604020202020204" pitchFamily="34" charset="0"/>
                <a:ea typeface="Arial" panose="020B0604020202020204" pitchFamily="34" charset="0"/>
                <a:cs typeface="Arial" panose="020B0604020202020204" pitchFamily="34" charset="0"/>
              </a:rPr>
              <a:t>Occupancy Grid</a:t>
            </a:r>
          </a:p>
        </p:txBody>
      </p:sp>
      <p:sp>
        <p:nvSpPr>
          <p:cNvPr id="12" name="文本框 11"/>
          <p:cNvSpPr txBox="1"/>
          <p:nvPr userDrawn="1"/>
        </p:nvSpPr>
        <p:spPr>
          <a:xfrm>
            <a:off x="6654820" y="6214880"/>
            <a:ext cx="2489158" cy="368300"/>
          </a:xfrm>
          <a:prstGeom prst="rect">
            <a:avLst/>
          </a:prstGeom>
        </p:spPr>
        <p:txBody>
          <a:bodyPr wrap="none" rtlCol="0">
            <a:noAutofit/>
          </a:bodyPr>
          <a:lstStyle/>
          <a:p>
            <a:r>
              <a:rPr lang="en-US" altLang="zh-CN">
                <a:solidFill>
                  <a:srgbClr val="000000"/>
                </a:solidFill>
              </a:rPr>
              <a:t>Cost</a:t>
            </a:r>
            <a:r>
              <a:rPr lang="en-US" altLang="zh-CN"/>
              <a:t>map</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body" idx="1"/>
          </p:nvPr>
        </p:nvSpPr>
        <p:spPr>
          <a:xfrm>
            <a:off x="319100" y="1762224"/>
            <a:ext cx="8508900" cy="1432200"/>
          </a:xfrm>
          <a:prstGeom prst="rect">
            <a:avLst/>
          </a:prstGeom>
          <a:noFill/>
          <a:ln>
            <a:noFill/>
          </a:ln>
        </p:spPr>
        <p:txBody>
          <a:bodyPr spcFirstLastPara="1" wrap="square" lIns="0" tIns="0" rIns="0" bIns="0" anchor="t" anchorCtr="0">
            <a:noAutofit/>
          </a:bodyPr>
          <a:lstStyle/>
          <a:p>
            <a:pPr marL="457200" lvl="0"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Dijkstra algorithm</a:t>
            </a:r>
          </a:p>
          <a:p>
            <a:pPr marL="914400" lvl="1"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Single shortest path</a:t>
            </a:r>
          </a:p>
          <a:p>
            <a:pPr marL="914400" lvl="1"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Non</a:t>
            </a:r>
            <a:r>
              <a:rPr lang="zh-CN" altLang="en-US">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a:t>
            </a: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negative edge weights</a:t>
            </a:r>
          </a:p>
        </p:txBody>
      </p:sp>
      <p:sp>
        <p:nvSpPr>
          <p:cNvPr id="195" name="Google Shape;195;p21"/>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7</a:t>
            </a:fld>
            <a:endParaRPr lang="de-DE"/>
          </a:p>
        </p:txBody>
      </p:sp>
      <p:sp>
        <p:nvSpPr>
          <p:cNvPr id="196" name="Google Shape;196;p21"/>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197" name="Google Shape;197;p21"/>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Planning: Waypoint Global Planning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4"/>
          <p:cNvSpPr txBox="1">
            <a:spLocks noGrp="1"/>
          </p:cNvSpPr>
          <p:nvPr>
            <p:ph type="body" idx="1"/>
          </p:nvPr>
        </p:nvSpPr>
        <p:spPr>
          <a:xfrm>
            <a:off x="319100" y="1762224"/>
            <a:ext cx="8508900" cy="1432200"/>
          </a:xfrm>
          <a:prstGeom prst="rect">
            <a:avLst/>
          </a:prstGeom>
          <a:noFill/>
          <a:ln>
            <a:noFill/>
          </a:ln>
        </p:spPr>
        <p:txBody>
          <a:bodyPr spcFirstLastPara="1" wrap="square" lIns="0" tIns="0" rIns="0" bIns="0" anchor="t" anchorCtr="0">
            <a:noAutofit/>
          </a:bodyPr>
          <a:lstStyle/>
          <a:p>
            <a:pPr marL="457200" lvl="0" indent="-317500" algn="l" rtl="0">
              <a:lnSpc>
                <a:spcPct val="115000"/>
              </a:lnSpc>
              <a:spcBef>
                <a:spcPts val="0"/>
              </a:spcBef>
              <a:spcAft>
                <a:spcPts val="0"/>
              </a:spcAft>
              <a:buSzPts val="1400"/>
              <a:buChar char="●"/>
            </a:pPr>
            <a:r>
              <a:rPr lang="de-DE" sz="1650">
                <a:solidFill>
                  <a:srgbClr val="333333"/>
                </a:solidFill>
                <a:highlight>
                  <a:schemeClr val="lt1"/>
                </a:highlight>
              </a:rPr>
              <a:t>TrajectoryPlannerROS</a:t>
            </a:r>
          </a:p>
          <a:p>
            <a:pPr marL="914400" lvl="1" indent="-317500" algn="l" rtl="0">
              <a:lnSpc>
                <a:spcPct val="115000"/>
              </a:lnSpc>
              <a:spcBef>
                <a:spcPts val="0"/>
              </a:spcBef>
              <a:spcAft>
                <a:spcPts val="0"/>
              </a:spcAft>
              <a:buSzPts val="1400"/>
              <a:buChar char="●"/>
            </a:pPr>
            <a:r>
              <a:rPr lang="en-US" altLang="zh-CN" sz="1650" b="1">
                <a:solidFill>
                  <a:srgbClr val="333333"/>
                </a:solidFill>
                <a:highlight>
                  <a:schemeClr val="lt1"/>
                </a:highlight>
              </a:rPr>
              <a:t>generate</a:t>
            </a:r>
            <a:r>
              <a:rPr lang="de-DE" altLang="zh-CN" sz="1650" b="1">
                <a:solidFill>
                  <a:srgbClr val="333333"/>
                </a:solidFill>
                <a:highlight>
                  <a:schemeClr val="lt1"/>
                </a:highlight>
              </a:rPr>
              <a:t> </a:t>
            </a:r>
            <a:r>
              <a:rPr lang="en-US" altLang="zh-CN" sz="1650" b="1">
                <a:solidFill>
                  <a:srgbClr val="333333"/>
                </a:solidFill>
                <a:highlight>
                  <a:schemeClr val="lt1"/>
                </a:highlight>
              </a:rPr>
              <a:t>velocity</a:t>
            </a:r>
            <a:r>
              <a:rPr lang="de-DE" altLang="zh-CN" sz="1650" b="1">
                <a:solidFill>
                  <a:srgbClr val="333333"/>
                </a:solidFill>
                <a:highlight>
                  <a:schemeClr val="lt1"/>
                </a:highlight>
              </a:rPr>
              <a:t> </a:t>
            </a:r>
            <a:r>
              <a:rPr lang="en-US" altLang="zh-CN" sz="1650" b="1">
                <a:solidFill>
                  <a:srgbClr val="333333"/>
                </a:solidFill>
                <a:highlight>
                  <a:schemeClr val="lt1"/>
                </a:highlight>
              </a:rPr>
              <a:t>commands</a:t>
            </a:r>
          </a:p>
          <a:p>
            <a:pPr marL="914400" lvl="1" indent="-317500" algn="l" rtl="0">
              <a:lnSpc>
                <a:spcPct val="115000"/>
              </a:lnSpc>
              <a:spcBef>
                <a:spcPts val="0"/>
              </a:spcBef>
              <a:spcAft>
                <a:spcPts val="0"/>
              </a:spcAft>
              <a:buSzPts val="1400"/>
              <a:buChar char="●"/>
            </a:pPr>
            <a:r>
              <a:rPr lang="en-US" altLang="zh-CN" sz="1650" b="1">
                <a:solidFill>
                  <a:srgbClr val="333333"/>
                </a:solidFill>
                <a:highlight>
                  <a:schemeClr val="lt1"/>
                </a:highlight>
              </a:rPr>
              <a:t>avoids obstacles</a:t>
            </a:r>
          </a:p>
          <a:p>
            <a:pPr marL="914400" lvl="1" indent="-317500" algn="l" rtl="0">
              <a:lnSpc>
                <a:spcPct val="115000"/>
              </a:lnSpc>
              <a:spcBef>
                <a:spcPts val="0"/>
              </a:spcBef>
              <a:spcAft>
                <a:spcPts val="0"/>
              </a:spcAft>
              <a:buSzPts val="1400"/>
              <a:buChar char="●"/>
            </a:pPr>
            <a:r>
              <a:rPr lang="en-US" altLang="zh-CN" sz="1650" b="1">
                <a:solidFill>
                  <a:srgbClr val="333333"/>
                </a:solidFill>
                <a:highlight>
                  <a:schemeClr val="lt1"/>
                </a:highlight>
              </a:rPr>
              <a:t>aheres to vehicle kinematic constraints</a:t>
            </a:r>
            <a:endParaRPr lang="de-DE" sz="1440" b="1">
              <a:solidFill>
                <a:srgbClr val="333333"/>
              </a:solidFill>
              <a:highlight>
                <a:schemeClr val="lt1"/>
              </a:highlight>
            </a:endParaRPr>
          </a:p>
        </p:txBody>
      </p:sp>
      <p:sp>
        <p:nvSpPr>
          <p:cNvPr id="243" name="Google Shape;243;p24"/>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8</a:t>
            </a:fld>
            <a:endParaRPr lang="de-DE"/>
          </a:p>
        </p:txBody>
      </p:sp>
      <p:sp>
        <p:nvSpPr>
          <p:cNvPr id="244" name="Google Shape;244;p24"/>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245" name="Google Shape;245;p24"/>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dirty="0" err="1"/>
              <a:t>Planning</a:t>
            </a:r>
            <a:r>
              <a:rPr lang="de-DE" dirty="0"/>
              <a:t>: </a:t>
            </a:r>
            <a:r>
              <a:rPr lang="de-DE" dirty="0" err="1"/>
              <a:t>Local</a:t>
            </a:r>
            <a:r>
              <a:rPr lang="de-DE" dirty="0"/>
              <a:t> </a:t>
            </a:r>
            <a:r>
              <a:rPr lang="de-DE" dirty="0" err="1"/>
              <a:t>planning</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8"/>
          <p:cNvSpPr txBox="1">
            <a:spLocks noGrp="1"/>
          </p:cNvSpPr>
          <p:nvPr>
            <p:ph type="body" idx="1"/>
          </p:nvPr>
        </p:nvSpPr>
        <p:spPr>
          <a:xfrm>
            <a:off x="319089" y="1762188"/>
            <a:ext cx="8508900" cy="7149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Function 1: control the vehicle to stop</a:t>
            </a:r>
            <a:endParaRPr b="1"/>
          </a:p>
        </p:txBody>
      </p:sp>
      <p:sp>
        <p:nvSpPr>
          <p:cNvPr id="308" name="Google Shape;308;p28"/>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9</a:t>
            </a:fld>
            <a:endParaRPr lang="de-DE"/>
          </a:p>
        </p:txBody>
      </p:sp>
      <p:sp>
        <p:nvSpPr>
          <p:cNvPr id="309" name="Google Shape;309;p28"/>
          <p:cNvSpPr txBox="1">
            <a:spLocks noGrp="1"/>
          </p:cNvSpPr>
          <p:nvPr>
            <p:ph type="title"/>
          </p:nvPr>
        </p:nvSpPr>
        <p:spPr>
          <a:xfrm>
            <a:off x="319090" y="994334"/>
            <a:ext cx="85089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State Machine</a:t>
            </a:r>
          </a:p>
        </p:txBody>
      </p:sp>
      <p:pic>
        <p:nvPicPr>
          <p:cNvPr id="310" name="Google Shape;310;p28"/>
          <p:cNvPicPr preferRelativeResize="0"/>
          <p:nvPr/>
        </p:nvPicPr>
        <p:blipFill>
          <a:blip r:embed="rId3"/>
          <a:stretch>
            <a:fillRect/>
          </a:stretch>
        </p:blipFill>
        <p:spPr>
          <a:xfrm>
            <a:off x="7413067" y="3380971"/>
            <a:ext cx="1414912" cy="2900570"/>
          </a:xfrm>
          <a:prstGeom prst="rect">
            <a:avLst/>
          </a:prstGeom>
          <a:noFill/>
          <a:ln>
            <a:noFill/>
          </a:ln>
        </p:spPr>
      </p:pic>
      <p:sp>
        <p:nvSpPr>
          <p:cNvPr id="313" name="Google Shape;313;p28"/>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p>
        </p:txBody>
      </p:sp>
      <p:pic>
        <p:nvPicPr>
          <p:cNvPr id="4" name="图片 3" descr="upload_post_object_v2_623160489"/>
          <p:cNvPicPr>
            <a:picLocks noChangeAspect="1"/>
          </p:cNvPicPr>
          <p:nvPr/>
        </p:nvPicPr>
        <p:blipFill>
          <a:blip r:embed="rId4"/>
          <a:stretch>
            <a:fillRect/>
          </a:stretch>
        </p:blipFill>
        <p:spPr>
          <a:xfrm>
            <a:off x="391821" y="2953398"/>
            <a:ext cx="6807573" cy="3519907"/>
          </a:xfrm>
          <a:prstGeom prst="rect">
            <a:avLst/>
          </a:prstGeom>
        </p:spPr>
      </p:pic>
      <p:pic>
        <p:nvPicPr>
          <p:cNvPr id="5" name="图片 4" descr="upload_post_object_v2_623160489"/>
          <p:cNvPicPr>
            <a:picLocks noChangeAspect="1"/>
          </p:cNvPicPr>
          <p:nvPr/>
        </p:nvPicPr>
        <p:blipFill>
          <a:blip r:embed="rId4"/>
          <a:srcRect l="31961" t="37781" r="61639" b="50904"/>
          <a:stretch>
            <a:fillRect/>
          </a:stretch>
        </p:blipFill>
        <p:spPr>
          <a:xfrm>
            <a:off x="5887270" y="752916"/>
            <a:ext cx="1268961" cy="1170648"/>
          </a:xfrm>
          <a:prstGeom prst="rect">
            <a:avLst/>
          </a:prstGeom>
        </p:spPr>
      </p:pic>
      <p:pic>
        <p:nvPicPr>
          <p:cNvPr id="6" name="图片 5" descr="upload_post_object_v2_623160489"/>
          <p:cNvPicPr>
            <a:picLocks noChangeAspect="1"/>
          </p:cNvPicPr>
          <p:nvPr/>
        </p:nvPicPr>
        <p:blipFill>
          <a:blip r:embed="rId4"/>
          <a:srcRect l="43539" t="85848" r="2973"/>
          <a:stretch>
            <a:fillRect/>
          </a:stretch>
        </p:blipFill>
        <p:spPr>
          <a:xfrm>
            <a:off x="4427060" y="2027033"/>
            <a:ext cx="4189483" cy="712449"/>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GNmNDExMzMzMDI5ZjRiNjAwNmRlMzYwMTkwN2Q1OGQifQ=="/>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160104_TUM_Praesentation_p_v1">
  <a:themeElements>
    <a:clrScheme name="TUM">
      <a:dk1>
        <a:srgbClr val="000000"/>
      </a:dk1>
      <a:lt1>
        <a:srgbClr val="FFFFFF"/>
      </a:lt1>
      <a:dk2>
        <a:srgbClr val="0065BD"/>
      </a:dk2>
      <a:lt2>
        <a:srgbClr val="EEECE1"/>
      </a:lt2>
      <a:accent1>
        <a:srgbClr val="005293"/>
      </a:accent1>
      <a:accent2>
        <a:srgbClr val="98C6EA"/>
      </a:accent2>
      <a:accent3>
        <a:srgbClr val="64A0C8"/>
      </a:accent3>
      <a:accent4>
        <a:srgbClr val="DAD7CB"/>
      </a:accent4>
      <a:accent5>
        <a:srgbClr val="A2AD00"/>
      </a:accent5>
      <a:accent6>
        <a:srgbClr val="E37222"/>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nhalt">
  <a:themeElements>
    <a:clrScheme name="TUM">
      <a:dk1>
        <a:srgbClr val="000000"/>
      </a:dk1>
      <a:lt1>
        <a:srgbClr val="FFFFFF"/>
      </a:lt1>
      <a:dk2>
        <a:srgbClr val="003359"/>
      </a:dk2>
      <a:lt2>
        <a:srgbClr val="0065BD"/>
      </a:lt2>
      <a:accent1>
        <a:srgbClr val="005293"/>
      </a:accent1>
      <a:accent2>
        <a:srgbClr val="64A0C8"/>
      </a:accent2>
      <a:accent3>
        <a:srgbClr val="98C6EA"/>
      </a:accent3>
      <a:accent4>
        <a:srgbClr val="A2AD00"/>
      </a:accent4>
      <a:accent5>
        <a:srgbClr val="E37222"/>
      </a:accent5>
      <a:accent6>
        <a:srgbClr val="DAD7CB"/>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Larissa-Design">
  <a:themeElements>
    <a:clrScheme name="Larissa">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TotalTime>
  <Words>1406</Words>
  <Application>Microsoft Office PowerPoint</Application>
  <PresentationFormat>On-screen Show (4:3)</PresentationFormat>
  <Paragraphs>169</Paragraphs>
  <Slides>15</Slides>
  <Notes>15</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15</vt:i4>
      </vt:variant>
    </vt:vector>
  </HeadingPairs>
  <TitlesOfParts>
    <vt:vector size="20" baseType="lpstr">
      <vt:lpstr>Noto Sans Symbols</vt:lpstr>
      <vt:lpstr>Arial</vt:lpstr>
      <vt:lpstr>Calibri</vt:lpstr>
      <vt:lpstr>160104_TUM_Praesentation_p_v1</vt:lpstr>
      <vt:lpstr>Inhalt</vt:lpstr>
      <vt:lpstr>Introduction to ROS_Group8 Autonomous Driving</vt:lpstr>
      <vt:lpstr>Task Distribution</vt:lpstr>
      <vt:lpstr>Perception pipeline</vt:lpstr>
      <vt:lpstr>Perception: traffic lights detection Solution: traditional CV-based detection</vt:lpstr>
      <vt:lpstr>Planning: move_base</vt:lpstr>
      <vt:lpstr>Mapping</vt:lpstr>
      <vt:lpstr>Planning: Waypoint Global Planning</vt:lpstr>
      <vt:lpstr>Planning: Local planning</vt:lpstr>
      <vt:lpstr>State Machine</vt:lpstr>
      <vt:lpstr>State Machine</vt:lpstr>
      <vt:lpstr>State Machine</vt:lpstr>
      <vt:lpstr>Controller_node </vt:lpstr>
      <vt:lpstr>Controller_node </vt:lpstr>
      <vt:lpstr>Limitation</vt:lpstr>
      <vt:lpstr>Feedback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ROS_Group8_x000d_Autonomous Driving</dc:title>
  <dc:creator/>
  <cp:lastModifiedBy>Joshua Kwan-Ting Man</cp:lastModifiedBy>
  <cp:revision>4</cp:revision>
  <dcterms:created xsi:type="dcterms:W3CDTF">2024-07-29T22:07:59Z</dcterms:created>
  <dcterms:modified xsi:type="dcterms:W3CDTF">2024-07-30T01:45:40Z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5248CA330F544FE6BCDB6A3642B6FDE6_12</vt:lpwstr>
  </property>
  <property fmtid="{D5CDD505-2E9C-101B-9397-08002B2CF9AE}" pid="3" name="KSOProductBuildVer">
    <vt:lpwstr>2052-0.0.0.0</vt:lpwstr>
  </property>
</Properties>
</file>